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7"/>
  </p:notesMasterIdLst>
  <p:sldIdLst>
    <p:sldId id="256" r:id="rId2"/>
    <p:sldId id="323" r:id="rId3"/>
    <p:sldId id="314" r:id="rId4"/>
    <p:sldId id="315" r:id="rId5"/>
    <p:sldId id="317" r:id="rId6"/>
    <p:sldId id="319" r:id="rId7"/>
    <p:sldId id="318" r:id="rId8"/>
    <p:sldId id="321" r:id="rId9"/>
    <p:sldId id="322" r:id="rId10"/>
    <p:sldId id="306" r:id="rId11"/>
    <p:sldId id="307" r:id="rId12"/>
    <p:sldId id="308" r:id="rId13"/>
    <p:sldId id="309" r:id="rId14"/>
    <p:sldId id="310" r:id="rId15"/>
    <p:sldId id="261" r:id="rId16"/>
    <p:sldId id="311" r:id="rId17"/>
    <p:sldId id="312" r:id="rId18"/>
    <p:sldId id="327" r:id="rId19"/>
    <p:sldId id="313" r:id="rId20"/>
    <p:sldId id="324" r:id="rId21"/>
    <p:sldId id="325" r:id="rId22"/>
    <p:sldId id="326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0AFCDB5-267A-4C43-83A0-9BFDC3CDC1A2}"/>
              </a:ext>
            </a:extLst>
          </p:cNvPr>
          <p:cNvSpPr/>
          <p:nvPr/>
        </p:nvSpPr>
        <p:spPr>
          <a:xfrm>
            <a:off x="1391920" y="4236720"/>
            <a:ext cx="552918" cy="4673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35DFCC-185E-434D-AC9D-6E55480BDD8F}"/>
              </a:ext>
            </a:extLst>
          </p:cNvPr>
          <p:cNvSpPr/>
          <p:nvPr/>
        </p:nvSpPr>
        <p:spPr>
          <a:xfrm>
            <a:off x="2174240" y="3780135"/>
            <a:ext cx="3058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Orange 100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BF5834-2620-6549-924A-EF22ED1A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88A766E-D890-E741-B5AF-B60BC7686450}"/>
              </a:ext>
            </a:extLst>
          </p:cNvPr>
          <p:cNvSpPr txBox="1"/>
          <p:nvPr/>
        </p:nvSpPr>
        <p:spPr>
          <a:xfrm>
            <a:off x="611560" y="2780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648F71-EB9E-9A4B-9FF0-7D632E3BBB0C}"/>
              </a:ext>
            </a:extLst>
          </p:cNvPr>
          <p:cNvSpPr txBox="1"/>
          <p:nvPr/>
        </p:nvSpPr>
        <p:spPr>
          <a:xfrm>
            <a:off x="523984" y="430503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どのファイルがストレージのどこにあるか？</a:t>
            </a:r>
            <a:endParaRPr kumimoji="1" lang="en-US" altLang="ja-JP"/>
          </a:p>
          <a:p>
            <a:r>
              <a:rPr lang="ja-JP" altLang="en-US"/>
              <a:t>ファイルサイズはどれくらいか</a:t>
            </a:r>
            <a:endParaRPr lang="en-US" altLang="ja-JP"/>
          </a:p>
          <a:p>
            <a:r>
              <a:rPr kumimoji="1" lang="ja-JP" altLang="en-US"/>
              <a:t>ファイルは誰のものか？</a:t>
            </a:r>
            <a:endParaRPr kumimoji="1" lang="en-US" altLang="ja-JP"/>
          </a:p>
          <a:p>
            <a:r>
              <a:rPr kumimoji="1" lang="ja-JP" altLang="en-US"/>
              <a:t>ファイルに最後にアクセスしたのはいつか？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A44133C0-7393-A449-823D-10A28E8E0AF2}"/>
              </a:ext>
            </a:extLst>
          </p:cNvPr>
          <p:cNvSpPr/>
          <p:nvPr/>
        </p:nvSpPr>
        <p:spPr>
          <a:xfrm>
            <a:off x="5319504" y="4305032"/>
            <a:ext cx="223520" cy="117856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CA8155D-3062-9644-8836-FFA84DC4DDFA}"/>
              </a:ext>
            </a:extLst>
          </p:cNvPr>
          <p:cNvSpPr txBox="1"/>
          <p:nvPr/>
        </p:nvSpPr>
        <p:spPr>
          <a:xfrm>
            <a:off x="5868144" y="44371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このような情報を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メタデータ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2D7CBF1A-7C9C-1C4B-8C94-23436F47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702834" cy="732119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299874-EED9-244D-AAEB-695EB935FA3B}"/>
              </a:ext>
            </a:extLst>
          </p:cNvPr>
          <p:cNvSpPr/>
          <p:nvPr/>
        </p:nvSpPr>
        <p:spPr>
          <a:xfrm>
            <a:off x="2123728" y="2636912"/>
            <a:ext cx="129614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管理領域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lang="en-US" altLang="ja-JP" sz="110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メタデータ</a:t>
            </a:r>
            <a:r>
              <a:rPr lang="en-US" altLang="ja-JP" sz="1100">
                <a:solidFill>
                  <a:schemeClr val="tx1"/>
                </a:solidFill>
              </a:rPr>
              <a:t>)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19B5B1-E19D-9A4E-BCB2-3DC002C50EA5}"/>
              </a:ext>
            </a:extLst>
          </p:cNvPr>
          <p:cNvSpPr/>
          <p:nvPr/>
        </p:nvSpPr>
        <p:spPr>
          <a:xfrm>
            <a:off x="3419872" y="2636912"/>
            <a:ext cx="5040560" cy="64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データ領域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F538D34-9937-1E4B-A6B0-1E32525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16832"/>
            <a:ext cx="608259" cy="71095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685998F-2B81-0E46-8619-E132CB6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16832"/>
            <a:ext cx="608259" cy="71095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CDEA81F3-5B5E-7B44-9B16-53FC021D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6832"/>
            <a:ext cx="608259" cy="71095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07DC0F9-9737-7F43-BBA0-A813A958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16832"/>
            <a:ext cx="608259" cy="710952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67CADB3-5957-0C4B-AFD9-33FF6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916832"/>
            <a:ext cx="608259" cy="71095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B4FA332-C615-9345-9281-A480B55B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16832"/>
            <a:ext cx="608259" cy="71095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6B70057-0980-A943-B22F-6237DA19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916832"/>
            <a:ext cx="608259" cy="71095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D612C4C-2636-F640-9826-A8037473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16832"/>
            <a:ext cx="608259" cy="71095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DB3869E-0D9D-2846-A947-DF2A0461D1CC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ファイルシステムは、管理領域とデータ領域に分かれている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249976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35280" y="455168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ext4, </a:t>
            </a:r>
            <a:r>
              <a:rPr lang="en-US" altLang="ja-JP" sz="4400"/>
              <a:t>xfs</a:t>
            </a:r>
            <a:endParaRPr kumimoji="1" lang="ja-JP" altLang="en-US" sz="4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672080" y="475488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4511040" y="540512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他にも多数のファイルシステムが存在する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3B27F5-CE3F-024C-951D-B2691F40A920}"/>
              </a:ext>
            </a:extLst>
          </p:cNvPr>
          <p:cNvSpPr txBox="1"/>
          <p:nvPr/>
        </p:nvSpPr>
        <p:spPr>
          <a:xfrm>
            <a:off x="355600" y="227584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731EC2-53DA-E349-A0E8-C58EC26CA184}"/>
              </a:ext>
            </a:extLst>
          </p:cNvPr>
          <p:cNvSpPr txBox="1"/>
          <p:nvPr/>
        </p:nvSpPr>
        <p:spPr>
          <a:xfrm>
            <a:off x="335280" y="344424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D3D82A-A1A3-F642-B1FE-794717C0E9D4}"/>
              </a:ext>
            </a:extLst>
          </p:cNvPr>
          <p:cNvSpPr txBox="1"/>
          <p:nvPr/>
        </p:nvSpPr>
        <p:spPr>
          <a:xfrm>
            <a:off x="2692400" y="240792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A46F88-41FD-BF43-A299-33FED990A7BC}"/>
              </a:ext>
            </a:extLst>
          </p:cNvPr>
          <p:cNvSpPr txBox="1"/>
          <p:nvPr/>
        </p:nvSpPr>
        <p:spPr>
          <a:xfrm>
            <a:off x="3901440" y="357632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D6904-5A94-F24A-9B03-BCD641183F22}"/>
              </a:ext>
            </a:extLst>
          </p:cNvPr>
          <p:cNvSpPr txBox="1"/>
          <p:nvPr/>
        </p:nvSpPr>
        <p:spPr>
          <a:xfrm>
            <a:off x="1361440" y="60147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今日はこれを説明します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462E1-20A7-D740-9580-DBEB4FD1A55B}"/>
              </a:ext>
            </a:extLst>
          </p:cNvPr>
          <p:cNvSpPr/>
          <p:nvPr/>
        </p:nvSpPr>
        <p:spPr>
          <a:xfrm>
            <a:off x="274320" y="4663440"/>
            <a:ext cx="1290320" cy="629920"/>
          </a:xfrm>
          <a:prstGeom prst="roundRect">
            <a:avLst>
              <a:gd name="adj" fmla="val 299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ACB68116-E7E6-2941-8EEA-7CEBCA8BBD9B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rot="10800000">
            <a:off x="919480" y="5293361"/>
            <a:ext cx="441960" cy="95219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6CF393-F821-F842-8DDC-13B1DE8FC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ワードクラウド人気リスト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1BF40-4834-E241-94B7-FE1330AB6FB2}"/>
              </a:ext>
            </a:extLst>
          </p:cNvPr>
          <p:cNvSpPr txBox="1"/>
          <p:nvPr/>
        </p:nvSpPr>
        <p:spPr>
          <a:xfrm>
            <a:off x="894080" y="12702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作家部門</a:t>
            </a:r>
            <a:endParaRPr kumimoji="1" lang="ja-JP" altLang="en-US" sz="32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1C0FFF-0CD0-D24F-A96D-88C6DAFDB50D}"/>
              </a:ext>
            </a:extLst>
          </p:cNvPr>
          <p:cNvSpPr/>
          <p:nvPr/>
        </p:nvSpPr>
        <p:spPr>
          <a:xfrm>
            <a:off x="901997" y="1886423"/>
            <a:ext cx="2177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 * 11</a:t>
            </a:r>
          </a:p>
          <a:p>
            <a:r>
              <a:rPr lang="ja-JP" altLang="en-US" sz="2000"/>
              <a:t>太宰治 * 10</a:t>
            </a:r>
          </a:p>
          <a:p>
            <a:r>
              <a:rPr lang="ja-JP" altLang="en-US" sz="2000"/>
              <a:t>芥川龍之介 * 10</a:t>
            </a:r>
          </a:p>
          <a:p>
            <a:r>
              <a:rPr lang="ja-JP" altLang="en-US" sz="2000"/>
              <a:t>宮沢賢治 * 7</a:t>
            </a:r>
          </a:p>
          <a:p>
            <a:r>
              <a:rPr lang="ja-JP" altLang="en-US" sz="2000"/>
              <a:t>森鴎外 * 4</a:t>
            </a:r>
          </a:p>
          <a:p>
            <a:r>
              <a:rPr lang="ja-JP" altLang="en-US" sz="2000"/>
              <a:t>楠山正雄 * 3</a:t>
            </a:r>
            <a:endParaRPr lang="en-US" altLang="ja-JP" sz="2000"/>
          </a:p>
          <a:p>
            <a:r>
              <a:rPr lang="ja-JP" altLang="en-US" sz="2000"/>
              <a:t>江戸川乱歩 * </a:t>
            </a:r>
            <a:r>
              <a:rPr lang="en-US" altLang="ja-JP" sz="2000"/>
              <a:t>3</a:t>
            </a:r>
          </a:p>
          <a:p>
            <a:r>
              <a:rPr lang="ja-JP" altLang="en-US" sz="2000"/>
              <a:t>中島敦 * </a:t>
            </a:r>
            <a:r>
              <a:rPr lang="en-US" altLang="ja-JP" sz="2000"/>
              <a:t>3</a:t>
            </a:r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623B94-070C-B844-9EB1-B4E14E7F0B73}"/>
              </a:ext>
            </a:extLst>
          </p:cNvPr>
          <p:cNvSpPr txBox="1"/>
          <p:nvPr/>
        </p:nvSpPr>
        <p:spPr>
          <a:xfrm>
            <a:off x="3968074" y="12801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作品部門</a:t>
            </a:r>
            <a:endParaRPr kumimoji="1" lang="ja-JP" altLang="en-US" sz="3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648999-6CB9-B44D-814F-24C1DC0776D0}"/>
              </a:ext>
            </a:extLst>
          </p:cNvPr>
          <p:cNvSpPr/>
          <p:nvPr/>
        </p:nvSpPr>
        <p:spPr>
          <a:xfrm>
            <a:off x="3801952" y="1914614"/>
            <a:ext cx="40009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夏目漱石：こころ * 6</a:t>
            </a:r>
          </a:p>
          <a:p>
            <a:r>
              <a:rPr lang="ja-JP" altLang="en-US" sz="2000"/>
              <a:t>芥川竜之介：羅生門 * 5</a:t>
            </a:r>
          </a:p>
          <a:p>
            <a:r>
              <a:rPr lang="ja-JP" altLang="en-US" sz="2000"/>
              <a:t>太宰治：走れメロス * 5</a:t>
            </a:r>
          </a:p>
          <a:p>
            <a:r>
              <a:rPr lang="ja-JP" altLang="en-US" sz="2000"/>
              <a:t>宮沢賢治：注文の多い料理店 *5</a:t>
            </a:r>
          </a:p>
          <a:p>
            <a:r>
              <a:rPr lang="ja-JP" altLang="en-US" sz="2000"/>
              <a:t>森鴎外「舞姫」 * 4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15E13-EA67-3943-8FCC-016B9D60D187}"/>
              </a:ext>
            </a:extLst>
          </p:cNvPr>
          <p:cNvSpPr txBox="1"/>
          <p:nvPr/>
        </p:nvSpPr>
        <p:spPr>
          <a:xfrm>
            <a:off x="2505166" y="49967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番外編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25C9B5-BE01-7E4F-99EA-F49906E50833}"/>
              </a:ext>
            </a:extLst>
          </p:cNvPr>
          <p:cNvSpPr/>
          <p:nvPr/>
        </p:nvSpPr>
        <p:spPr>
          <a:xfrm>
            <a:off x="2647098" y="5669803"/>
            <a:ext cx="35333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坂口安吾：私の小説 * 2</a:t>
            </a:r>
            <a:endParaRPr lang="en-US" altLang="ja-JP"/>
          </a:p>
          <a:p>
            <a:r>
              <a:rPr lang="ja-JP" altLang="en-US"/>
              <a:t>ジョージ・オーウェル：</a:t>
            </a:r>
            <a:r>
              <a:rPr lang="en-US" altLang="ja-JP"/>
              <a:t> 1984</a:t>
            </a:r>
            <a:r>
              <a:rPr lang="ja-JP" altLang="en-US"/>
              <a:t>年</a:t>
            </a:r>
            <a:endParaRPr lang="en-US" altLang="ja-JP"/>
          </a:p>
          <a:p>
            <a:r>
              <a:rPr lang="ja-JP" altLang="en-US"/>
              <a:t>大隈重信：早稲田大学の教旨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FC8D9-F455-DF41-8BD9-91F7F75DA4DE}"/>
              </a:ext>
            </a:extLst>
          </p:cNvPr>
          <p:cNvSpPr txBox="1"/>
          <p:nvPr/>
        </p:nvSpPr>
        <p:spPr>
          <a:xfrm>
            <a:off x="3818708" y="514650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そこ行きますか部門</a:t>
            </a:r>
          </a:p>
        </p:txBody>
      </p:sp>
    </p:spTree>
    <p:extLst>
      <p:ext uri="{BB962C8B-B14F-4D97-AF65-F5344CB8AC3E}">
        <p14:creationId xmlns:p14="http://schemas.microsoft.com/office/powerpoint/2010/main" val="93771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08EECA-86E4-3A40-B85A-FA421887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ext4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38738E-4943-CC4B-8BF9-C9EA59CEBCC3}"/>
              </a:ext>
            </a:extLst>
          </p:cNvPr>
          <p:cNvSpPr txBox="1"/>
          <p:nvPr/>
        </p:nvSpPr>
        <p:spPr>
          <a:xfrm>
            <a:off x="162560" y="1168400"/>
            <a:ext cx="684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ext4 (Fource Extended File System)</a:t>
            </a: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9C1147-6E0B-164D-B50B-5066F28415F5}"/>
              </a:ext>
            </a:extLst>
          </p:cNvPr>
          <p:cNvSpPr txBox="1"/>
          <p:nvPr/>
        </p:nvSpPr>
        <p:spPr>
          <a:xfrm>
            <a:off x="172720" y="1991360"/>
            <a:ext cx="420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Linux</a:t>
            </a:r>
            <a:r>
              <a:rPr kumimoji="1" lang="ja-JP" altLang="en-US" sz="2800"/>
              <a:t>のファイルシステム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EBDC2-3485-BA4C-AC6A-011DEFB1A331}"/>
              </a:ext>
            </a:extLst>
          </p:cNvPr>
          <p:cNvSpPr txBox="1"/>
          <p:nvPr/>
        </p:nvSpPr>
        <p:spPr>
          <a:xfrm>
            <a:off x="193040" y="266192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ext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ext2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ext3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ext4</a:t>
            </a:r>
            <a:r>
              <a:rPr kumimoji="1" lang="ja-JP" altLang="en-US" sz="3200"/>
              <a:t>と発展してきた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6E0BB-96CF-7A41-A3A9-C49732F29E4B}"/>
              </a:ext>
            </a:extLst>
          </p:cNvPr>
          <p:cNvSpPr txBox="1"/>
          <p:nvPr/>
        </p:nvSpPr>
        <p:spPr>
          <a:xfrm>
            <a:off x="162560" y="3616960"/>
            <a:ext cx="88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ファイルやディレクトリを</a:t>
            </a:r>
            <a:r>
              <a:rPr kumimoji="1" lang="en-US" altLang="ja-JP" sz="2800">
                <a:solidFill>
                  <a:srgbClr val="FF0000"/>
                </a:solidFill>
              </a:rPr>
              <a:t>inode</a:t>
            </a:r>
            <a:r>
              <a:rPr kumimoji="1" lang="ja-JP" altLang="en-US" sz="2800">
                <a:solidFill>
                  <a:srgbClr val="FF0000"/>
                </a:solidFill>
              </a:rPr>
              <a:t>という構造で管理する</a:t>
            </a:r>
          </a:p>
        </p:txBody>
      </p:sp>
    </p:spTree>
    <p:extLst>
      <p:ext uri="{BB962C8B-B14F-4D97-AF65-F5344CB8AC3E}">
        <p14:creationId xmlns:p14="http://schemas.microsoft.com/office/powerpoint/2010/main" val="95177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AFCF4A1-9953-E045-B92D-5EDADCE1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ECB6D689-50F4-3844-9E53-D9710631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342110-DF08-DA49-8579-450918BA937C}"/>
              </a:ext>
            </a:extLst>
          </p:cNvPr>
          <p:cNvSpPr/>
          <p:nvPr/>
        </p:nvSpPr>
        <p:spPr>
          <a:xfrm>
            <a:off x="1559876" y="315944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873DBE-532E-6B4B-9D92-77435C2634FC}"/>
              </a:ext>
            </a:extLst>
          </p:cNvPr>
          <p:cNvSpPr/>
          <p:nvPr/>
        </p:nvSpPr>
        <p:spPr>
          <a:xfrm>
            <a:off x="1559876" y="315944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8FB8D-1A30-904B-8FAE-858945C045D2}"/>
              </a:ext>
            </a:extLst>
          </p:cNvPr>
          <p:cNvSpPr/>
          <p:nvPr/>
        </p:nvSpPr>
        <p:spPr>
          <a:xfrm>
            <a:off x="299026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20B1F5-ED50-DC47-AA94-A85030985E2D}"/>
              </a:ext>
            </a:extLst>
          </p:cNvPr>
          <p:cNvSpPr/>
          <p:nvPr/>
        </p:nvSpPr>
        <p:spPr>
          <a:xfrm>
            <a:off x="371034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A24276-EBED-8847-AAE8-1AD523F06DB0}"/>
              </a:ext>
            </a:extLst>
          </p:cNvPr>
          <p:cNvSpPr/>
          <p:nvPr/>
        </p:nvSpPr>
        <p:spPr>
          <a:xfrm>
            <a:off x="515050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5A06F934-77FA-3F4D-B88F-F7825915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5" y="163971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54C9F-0846-6340-9FE9-1BF3453C0671}"/>
              </a:ext>
            </a:extLst>
          </p:cNvPr>
          <p:cNvSpPr txBox="1"/>
          <p:nvPr/>
        </p:nvSpPr>
        <p:spPr>
          <a:xfrm>
            <a:off x="326612" y="18033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inode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10BA59-B0BA-C744-B375-2BB983093FD5}"/>
              </a:ext>
            </a:extLst>
          </p:cNvPr>
          <p:cNvSpPr txBox="1"/>
          <p:nvPr/>
        </p:nvSpPr>
        <p:spPr>
          <a:xfrm>
            <a:off x="111905" y="333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87F44-D704-6A4B-A396-6A2F10A2D5B4}"/>
              </a:ext>
            </a:extLst>
          </p:cNvPr>
          <p:cNvSpPr txBox="1"/>
          <p:nvPr/>
        </p:nvSpPr>
        <p:spPr>
          <a:xfrm>
            <a:off x="15476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262883-BFBA-3440-BB67-3D61D4CA5970}"/>
              </a:ext>
            </a:extLst>
          </p:cNvPr>
          <p:cNvSpPr txBox="1"/>
          <p:nvPr/>
        </p:nvSpPr>
        <p:spPr>
          <a:xfrm>
            <a:off x="22579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1BA7CD-6734-394F-9287-8102F6900B9E}"/>
              </a:ext>
            </a:extLst>
          </p:cNvPr>
          <p:cNvSpPr txBox="1"/>
          <p:nvPr/>
        </p:nvSpPr>
        <p:spPr>
          <a:xfrm>
            <a:off x="29902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A535C-FBEF-6E4E-92A7-7AD443D23B5F}"/>
              </a:ext>
            </a:extLst>
          </p:cNvPr>
          <p:cNvSpPr txBox="1"/>
          <p:nvPr/>
        </p:nvSpPr>
        <p:spPr>
          <a:xfrm>
            <a:off x="37005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4119FF-B029-A04F-98C3-BD56B2EDAC8E}"/>
              </a:ext>
            </a:extLst>
          </p:cNvPr>
          <p:cNvSpPr txBox="1"/>
          <p:nvPr/>
        </p:nvSpPr>
        <p:spPr>
          <a:xfrm>
            <a:off x="443042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55A225-D956-6848-8AA4-FD0F51348B3B}"/>
              </a:ext>
            </a:extLst>
          </p:cNvPr>
          <p:cNvSpPr txBox="1"/>
          <p:nvPr/>
        </p:nvSpPr>
        <p:spPr>
          <a:xfrm>
            <a:off x="514073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E3C2649-EE60-734F-9492-F057A4C54502}"/>
              </a:ext>
            </a:extLst>
          </p:cNvPr>
          <p:cNvSpPr txBox="1"/>
          <p:nvPr/>
        </p:nvSpPr>
        <p:spPr>
          <a:xfrm>
            <a:off x="587058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A3C3AC-90D9-0341-A2BE-A326A1EF8D5F}"/>
              </a:ext>
            </a:extLst>
          </p:cNvPr>
          <p:cNvSpPr txBox="1"/>
          <p:nvPr/>
        </p:nvSpPr>
        <p:spPr>
          <a:xfrm>
            <a:off x="658089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BD8C01-5147-214D-A535-2B62AC931101}"/>
              </a:ext>
            </a:extLst>
          </p:cNvPr>
          <p:cNvSpPr txBox="1"/>
          <p:nvPr/>
        </p:nvSpPr>
        <p:spPr>
          <a:xfrm>
            <a:off x="731074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994C83-23CC-314C-964C-33951D2DC50A}"/>
              </a:ext>
            </a:extLst>
          </p:cNvPr>
          <p:cNvSpPr txBox="1"/>
          <p:nvPr/>
        </p:nvSpPr>
        <p:spPr>
          <a:xfrm>
            <a:off x="802105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F94B1B3-2EE3-BA44-8BFC-F593D13F9C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13810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BC5F77E-6DDC-8746-A30F-C618EFCCA899}"/>
              </a:ext>
            </a:extLst>
          </p:cNvPr>
          <p:cNvCxnSpPr>
            <a:endCxn id="6" idx="0"/>
          </p:cNvCxnSpPr>
          <p:nvPr/>
        </p:nvCxnSpPr>
        <p:spPr>
          <a:xfrm flipH="1">
            <a:off x="3350305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31A7EA52-C61B-0B46-828D-E4F8D0BEFAF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3382005" y="2471060"/>
            <a:ext cx="669326" cy="7074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374C4D86-9EE7-5E40-B0B3-FA06B458F6CE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4102085" y="1750980"/>
            <a:ext cx="669326" cy="21475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1514F2-AB16-2F4E-A203-E94D22D7CFCF}"/>
              </a:ext>
            </a:extLst>
          </p:cNvPr>
          <p:cNvSpPr txBox="1"/>
          <p:nvPr/>
        </p:nvSpPr>
        <p:spPr>
          <a:xfrm>
            <a:off x="173991" y="406970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48989AF-4914-0C49-8C45-0D4283723094}"/>
              </a:ext>
            </a:extLst>
          </p:cNvPr>
          <p:cNvCxnSpPr/>
          <p:nvPr/>
        </p:nvCxnSpPr>
        <p:spPr>
          <a:xfrm>
            <a:off x="659066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A551C43-E4BF-044F-923E-C88982D97378}"/>
              </a:ext>
            </a:extLst>
          </p:cNvPr>
          <p:cNvCxnSpPr/>
          <p:nvPr/>
        </p:nvCxnSpPr>
        <p:spPr>
          <a:xfrm>
            <a:off x="731074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2F2B495-A686-7040-9356-F0A500157225}"/>
              </a:ext>
            </a:extLst>
          </p:cNvPr>
          <p:cNvCxnSpPr/>
          <p:nvPr/>
        </p:nvCxnSpPr>
        <p:spPr>
          <a:xfrm>
            <a:off x="803082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2B757A6-DFEA-D140-97CA-5E4C9410D65B}"/>
              </a:ext>
            </a:extLst>
          </p:cNvPr>
          <p:cNvSpPr txBox="1"/>
          <p:nvPr/>
        </p:nvSpPr>
        <p:spPr>
          <a:xfrm>
            <a:off x="285305" y="113565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inode</a:t>
            </a:r>
            <a:r>
              <a:rPr kumimoji="1" lang="ja-JP" altLang="en-US" dirty="0"/>
              <a:t>番号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29D66AE-1F1D-004E-AB7A-49AF21D42A76}"/>
              </a:ext>
            </a:extLst>
          </p:cNvPr>
          <p:cNvSpPr txBox="1"/>
          <p:nvPr/>
        </p:nvSpPr>
        <p:spPr>
          <a:xfrm>
            <a:off x="158144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0BB6AC9-33AF-D942-A253-D20D07E6A380}"/>
              </a:ext>
            </a:extLst>
          </p:cNvPr>
          <p:cNvSpPr txBox="1"/>
          <p:nvPr/>
        </p:nvSpPr>
        <p:spPr>
          <a:xfrm>
            <a:off x="302160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924F5C-BE1B-2948-88D6-ACCB95E621B8}"/>
              </a:ext>
            </a:extLst>
          </p:cNvPr>
          <p:cNvSpPr txBox="1"/>
          <p:nvPr/>
        </p:nvSpPr>
        <p:spPr>
          <a:xfrm>
            <a:off x="251520" y="5013176"/>
            <a:ext cx="8459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ファイルやディレクトリには「</a:t>
            </a:r>
            <a:r>
              <a:rPr lang="en-US" altLang="ja-JP" sz="2000"/>
              <a:t>inode</a:t>
            </a:r>
            <a:r>
              <a:rPr lang="ja-JP" altLang="en-US" sz="2000"/>
              <a:t>番号」という一意な番号が振られる</a:t>
            </a:r>
            <a:endParaRPr lang="en-US" altLang="ja-JP" sz="2000"/>
          </a:p>
          <a:p>
            <a:r>
              <a:rPr lang="ja-JP" altLang="en-US" sz="2000"/>
              <a:t>一つの</a:t>
            </a:r>
            <a:r>
              <a:rPr lang="en-US" altLang="ja-JP" sz="2000"/>
              <a:t>inode</a:t>
            </a:r>
            <a:r>
              <a:rPr lang="ja-JP" altLang="en-US" sz="2000"/>
              <a:t>番号に</a:t>
            </a:r>
            <a:r>
              <a:rPr lang="en-US" altLang="ja-JP" sz="2000"/>
              <a:t>inode</a:t>
            </a:r>
            <a:r>
              <a:rPr lang="ja-JP" altLang="en-US" sz="2000"/>
              <a:t>が対応する</a:t>
            </a:r>
            <a:endParaRPr lang="en-US" altLang="ja-JP" sz="2000"/>
          </a:p>
          <a:p>
            <a:r>
              <a:rPr lang="en-US" altLang="ja-JP" sz="2000"/>
              <a:t>inode</a:t>
            </a:r>
            <a:r>
              <a:rPr lang="ja-JP" altLang="en-US" sz="2000"/>
              <a:t>はファイルサイズやブロック番号を保持</a:t>
            </a:r>
          </a:p>
          <a:p>
            <a:r>
              <a:rPr lang="en-US" altLang="ja-JP" sz="2000">
                <a:solidFill>
                  <a:srgbClr val="FF0000"/>
                </a:solidFill>
              </a:rPr>
              <a:t>inode</a:t>
            </a:r>
            <a:r>
              <a:rPr lang="ja-JP" altLang="en-US" sz="2000">
                <a:solidFill>
                  <a:srgbClr val="FF0000"/>
                </a:solidFill>
              </a:rPr>
              <a:t>はファイル名情報を保持しない</a:t>
            </a:r>
          </a:p>
        </p:txBody>
      </p:sp>
    </p:spTree>
    <p:extLst>
      <p:ext uri="{BB962C8B-B14F-4D97-AF65-F5344CB8AC3E}">
        <p14:creationId xmlns:p14="http://schemas.microsoft.com/office/powerpoint/2010/main" val="28121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93F577-234C-9E4C-A131-3D3F951B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4F6DC2A6-B356-0749-BB50-C82567D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4" y="249204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D8AE4-6D21-AD4B-B8CB-AA4EAD8CD035}"/>
              </a:ext>
            </a:extLst>
          </p:cNvPr>
          <p:cNvSpPr txBox="1"/>
          <p:nvPr/>
        </p:nvSpPr>
        <p:spPr>
          <a:xfrm flipH="1">
            <a:off x="179512" y="2060848"/>
            <a:ext cx="242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ディレクトリの</a:t>
            </a:r>
            <a:r>
              <a:rPr lang="en-US" altLang="ja-JP" dirty="0"/>
              <a:t>inode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2024BB6B-9A71-3B4D-B408-AB7312F7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31167"/>
              </p:ext>
            </p:extLst>
          </p:nvPr>
        </p:nvGraphicFramePr>
        <p:xfrm>
          <a:off x="4025414" y="2546448"/>
          <a:ext cx="4248472" cy="201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7702418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5719714"/>
                    </a:ext>
                  </a:extLst>
                </a:gridCol>
              </a:tblGrid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inode</a:t>
                      </a:r>
                      <a:r>
                        <a:rPr kumimoji="1" lang="ja-JP" altLang="en-US" dirty="0"/>
                        <a:t>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ファイル名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51273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. (</a:t>
                      </a:r>
                      <a:r>
                        <a:rPr kumimoji="1" lang="ja-JP" altLang="en-US" dirty="0"/>
                        <a:t>自分自身</a:t>
                      </a:r>
                      <a:r>
                        <a:rPr kumimoji="1" lang="en-US" altLang="ja-JP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9973"/>
                  </a:ext>
                </a:extLst>
              </a:tr>
              <a:tr h="438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38467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.. (</a:t>
                      </a:r>
                      <a:r>
                        <a:rPr kumimoji="1" lang="ja-JP" altLang="en-US" dirty="0"/>
                        <a:t>親ディレクトリ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03198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3414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test.txt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33475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5831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data.dat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3992"/>
                  </a:ext>
                </a:extLst>
              </a:tr>
            </a:tbl>
          </a:graphicData>
        </a:graphic>
      </p:graphicFrame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id="{D256B541-7801-9D4E-9DFD-1A7F632C83A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699416" y="2917242"/>
            <a:ext cx="2325998" cy="63539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790101-03BC-2047-9647-CFEB475FFA87}"/>
              </a:ext>
            </a:extLst>
          </p:cNvPr>
          <p:cNvSpPr txBox="1"/>
          <p:nvPr/>
        </p:nvSpPr>
        <p:spPr>
          <a:xfrm>
            <a:off x="107504" y="1196752"/>
            <a:ext cx="85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ファイル名と</a:t>
            </a:r>
            <a:r>
              <a:rPr kumimoji="1" lang="en-US" altLang="ja-JP" sz="2400"/>
              <a:t>inode</a:t>
            </a:r>
            <a:r>
              <a:rPr kumimoji="1" lang="ja-JP" altLang="en-US" sz="2400"/>
              <a:t>番号の対応は「ディレクトリ」が保持する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A4121-2DA4-204A-A978-685641D00360}"/>
              </a:ext>
            </a:extLst>
          </p:cNvPr>
          <p:cNvSpPr txBox="1"/>
          <p:nvPr/>
        </p:nvSpPr>
        <p:spPr>
          <a:xfrm>
            <a:off x="323528" y="4941168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なぜ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ではなくディレクトリがファイル名を持つか？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3D0A51-CE40-A445-9805-1FBF3441BFF7}"/>
              </a:ext>
            </a:extLst>
          </p:cNvPr>
          <p:cNvSpPr txBox="1"/>
          <p:nvPr/>
        </p:nvSpPr>
        <p:spPr>
          <a:xfrm>
            <a:off x="827584" y="5517232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複数のファイル名が同じ</a:t>
            </a:r>
            <a:r>
              <a:rPr kumimoji="1" lang="en-US" altLang="ja-JP" sz="2000"/>
              <a:t>inode</a:t>
            </a:r>
            <a:r>
              <a:rPr lang="ja-JP" altLang="en-US" sz="2000"/>
              <a:t>番号を共有できる</a:t>
            </a:r>
            <a:r>
              <a:rPr lang="en-US" altLang="ja-JP" sz="2000"/>
              <a:t>(</a:t>
            </a:r>
            <a:r>
              <a:rPr lang="ja-JP" altLang="en-US" sz="2000"/>
              <a:t>ハードリンク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おそらく</a:t>
            </a:r>
            <a:r>
              <a:rPr kumimoji="1" lang="en-US" altLang="ja-JP" sz="2000"/>
              <a:t>)</a:t>
            </a:r>
            <a:r>
              <a:rPr kumimoji="1" lang="ja-JP" altLang="en-US" sz="2000"/>
              <a:t>ファイルリスト取得の高速化のため</a:t>
            </a:r>
          </a:p>
        </p:txBody>
      </p:sp>
    </p:spTree>
    <p:extLst>
      <p:ext uri="{BB962C8B-B14F-4D97-AF65-F5344CB8AC3E}">
        <p14:creationId xmlns:p14="http://schemas.microsoft.com/office/powerpoint/2010/main" val="177895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37C49E-E927-894B-BB95-3FEB1F2A1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ファイルのオープン・クローズ</a:t>
            </a:r>
          </a:p>
        </p:txBody>
      </p:sp>
      <p:pic>
        <p:nvPicPr>
          <p:cNvPr id="35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AEDCCC0-EB20-0344-8200-5AD500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87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µã¼ãã¼ã®ã¤ã©ã¹ã">
            <a:extLst>
              <a:ext uri="{FF2B5EF4-FFF2-40B4-BE49-F238E27FC236}">
                <a16:creationId xmlns:a16="http://schemas.microsoft.com/office/drawing/2014/main" id="{AEC72CD5-EFE7-CB4A-964C-D9B9153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6983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AECF3CA7-1464-A041-84A7-86336337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2310813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3271280-B407-3A4F-8E57-594EF48079C8}"/>
              </a:ext>
            </a:extLst>
          </p:cNvPr>
          <p:cNvSpPr txBox="1"/>
          <p:nvPr/>
        </p:nvSpPr>
        <p:spPr>
          <a:xfrm>
            <a:off x="3630133" y="2008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OS</a:t>
            </a:r>
          </a:p>
        </p:txBody>
      </p: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7F6B82A6-4D49-0B4E-8D5E-15D9DD479F3E}"/>
              </a:ext>
            </a:extLst>
          </p:cNvPr>
          <p:cNvCxnSpPr>
            <a:cxnSpLocks/>
            <a:stCxn id="35" idx="3"/>
            <a:endCxn id="38" idx="3"/>
          </p:cNvCxnSpPr>
          <p:nvPr/>
        </p:nvCxnSpPr>
        <p:spPr>
          <a:xfrm flipV="1">
            <a:off x="1314093" y="2769591"/>
            <a:ext cx="2177787" cy="7154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50731D8-ADAF-374A-9172-68E7897F52B5}"/>
              </a:ext>
            </a:extLst>
          </p:cNvPr>
          <p:cNvSpPr txBox="1"/>
          <p:nvPr/>
        </p:nvSpPr>
        <p:spPr>
          <a:xfrm>
            <a:off x="298319" y="2686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プロセス</a:t>
            </a:r>
            <a:endParaRPr kumimoji="1" lang="en-US" altLang="ja-JP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861F2C-4D25-604D-8C92-FACFF7766A74}"/>
              </a:ext>
            </a:extLst>
          </p:cNvPr>
          <p:cNvSpPr txBox="1"/>
          <p:nvPr/>
        </p:nvSpPr>
        <p:spPr>
          <a:xfrm>
            <a:off x="6717139" y="2265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8141BD-EE40-0442-BF1D-85BCC36F0990}"/>
              </a:ext>
            </a:extLst>
          </p:cNvPr>
          <p:cNvSpPr txBox="1"/>
          <p:nvPr/>
        </p:nvSpPr>
        <p:spPr>
          <a:xfrm>
            <a:off x="1619672" y="3533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ファイル</a:t>
            </a:r>
            <a:endParaRPr kumimoji="1" lang="en-US" altLang="ja-JP" sz="1400" dirty="0"/>
          </a:p>
          <a:p>
            <a:r>
              <a:rPr lang="ja-JP" altLang="en-US" sz="1400" dirty="0"/>
              <a:t>オープン要求</a:t>
            </a:r>
            <a:endParaRPr kumimoji="1" lang="ja-JP" altLang="en-US" sz="1400" dirty="0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7A969325-9351-AB45-B9E9-5309D1D0D6C5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4193810" y="2769591"/>
            <a:ext cx="2682446" cy="45877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6EF5DC-E00D-904F-9ACB-5475E9A316DF}"/>
              </a:ext>
            </a:extLst>
          </p:cNvPr>
          <p:cNvSpPr txBox="1"/>
          <p:nvPr/>
        </p:nvSpPr>
        <p:spPr>
          <a:xfrm>
            <a:off x="5156047" y="33886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接続先検索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7304284C-8EF6-7F4E-A110-F1C98478FC7F}"/>
              </a:ext>
            </a:extLst>
          </p:cNvPr>
          <p:cNvSpPr/>
          <p:nvPr/>
        </p:nvSpPr>
        <p:spPr>
          <a:xfrm>
            <a:off x="1164603" y="1882530"/>
            <a:ext cx="2249139" cy="671030"/>
          </a:xfrm>
          <a:prstGeom prst="wedgeRoundRectCallout">
            <a:avLst>
              <a:gd name="adj1" fmla="val -35477"/>
              <a:gd name="adj2" fmla="val 1077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62D5EB-FA0D-6143-80BB-77B21A77D5B9}"/>
              </a:ext>
            </a:extLst>
          </p:cNvPr>
          <p:cNvSpPr txBox="1"/>
          <p:nvPr/>
        </p:nvSpPr>
        <p:spPr>
          <a:xfrm>
            <a:off x="1149338" y="1907097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test.txt</a:t>
            </a:r>
            <a:r>
              <a:rPr kumimoji="1" lang="ja-JP" altLang="en-US" dirty="0"/>
              <a:t>に</a:t>
            </a:r>
            <a:r>
              <a:rPr lang="ja-JP" altLang="en-US" dirty="0"/>
              <a:t>書き込めるようにしてください</a:t>
            </a:r>
            <a:endParaRPr kumimoji="1" lang="ja-JP" altLang="en-US" dirty="0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D7818305-83C1-A84F-9B16-49E1947F7BE5}"/>
              </a:ext>
            </a:extLst>
          </p:cNvPr>
          <p:cNvSpPr/>
          <p:nvPr/>
        </p:nvSpPr>
        <p:spPr>
          <a:xfrm>
            <a:off x="4427984" y="1700808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426FCC-4A35-4843-827E-2C3AE93D9D06}"/>
              </a:ext>
            </a:extLst>
          </p:cNvPr>
          <p:cNvSpPr txBox="1"/>
          <p:nvPr/>
        </p:nvSpPr>
        <p:spPr>
          <a:xfrm>
            <a:off x="4496628" y="1727127"/>
            <a:ext cx="2042032" cy="64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お調べしますので</a:t>
            </a:r>
            <a:endParaRPr lang="en-US" altLang="ja-JP" dirty="0"/>
          </a:p>
          <a:p>
            <a:r>
              <a:rPr kumimoji="1" lang="ja-JP" altLang="en-US" dirty="0"/>
              <a:t>お待ちください</a:t>
            </a:r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0F85D2A2-BD8D-664A-A968-71A9D05DA435}"/>
              </a:ext>
            </a:extLst>
          </p:cNvPr>
          <p:cNvSpPr/>
          <p:nvPr/>
        </p:nvSpPr>
        <p:spPr>
          <a:xfrm>
            <a:off x="3563888" y="3821964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40E568C0-2BF1-CD46-99FA-6995C4AF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20953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µã¼ãã¼ã®ã¤ã©ã¹ã">
            <a:extLst>
              <a:ext uri="{FF2B5EF4-FFF2-40B4-BE49-F238E27FC236}">
                <a16:creationId xmlns:a16="http://schemas.microsoft.com/office/drawing/2014/main" id="{271058F2-18A4-7647-BD25-E3CA754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9417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783D42AD-FE8F-F74E-A895-28324FE9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4758068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é»è©±ã®å­æ©ã»ã³ã¼ãã¬ã¹é»è©±ã®ã¤ã©ã¹ã">
            <a:extLst>
              <a:ext uri="{FF2B5EF4-FFF2-40B4-BE49-F238E27FC236}">
                <a16:creationId xmlns:a16="http://schemas.microsoft.com/office/drawing/2014/main" id="{99EF60C6-4879-874F-B631-2E6AAB99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02184"/>
            <a:ext cx="947804" cy="9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>
            <a:extLst>
              <a:ext uri="{FF2B5EF4-FFF2-40B4-BE49-F238E27FC236}">
                <a16:creationId xmlns:a16="http://schemas.microsoft.com/office/drawing/2014/main" id="{097ECAB8-C8A9-E24C-99F7-C556C10CD499}"/>
              </a:ext>
            </a:extLst>
          </p:cNvPr>
          <p:cNvSpPr/>
          <p:nvPr/>
        </p:nvSpPr>
        <p:spPr>
          <a:xfrm>
            <a:off x="1228637" y="5133621"/>
            <a:ext cx="1596669" cy="458983"/>
          </a:xfrm>
          <a:prstGeom prst="wedgeRoundRectCallout">
            <a:avLst>
              <a:gd name="adj1" fmla="val -46963"/>
              <a:gd name="adj2" fmla="val 1065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1BB841-4C2E-0548-AA39-9BBCE4F08869}"/>
              </a:ext>
            </a:extLst>
          </p:cNvPr>
          <p:cNvSpPr txBox="1"/>
          <p:nvPr/>
        </p:nvSpPr>
        <p:spPr>
          <a:xfrm>
            <a:off x="1331640" y="5190116"/>
            <a:ext cx="15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ありがとう！</a:t>
            </a:r>
            <a:endParaRPr kumimoji="1" lang="ja-JP" altLang="en-US" dirty="0"/>
          </a:p>
        </p:txBody>
      </p:sp>
      <p:sp>
        <p:nvSpPr>
          <p:cNvPr id="62" name="角丸四角形吹き出し 61">
            <a:extLst>
              <a:ext uri="{FF2B5EF4-FFF2-40B4-BE49-F238E27FC236}">
                <a16:creationId xmlns:a16="http://schemas.microsoft.com/office/drawing/2014/main" id="{F8329534-69D3-044C-A73C-C96EE56687BA}"/>
              </a:ext>
            </a:extLst>
          </p:cNvPr>
          <p:cNvSpPr/>
          <p:nvPr/>
        </p:nvSpPr>
        <p:spPr>
          <a:xfrm>
            <a:off x="4287332" y="4083677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AE3001-90CB-D64D-9BD0-201763222C3F}"/>
              </a:ext>
            </a:extLst>
          </p:cNvPr>
          <p:cNvSpPr txBox="1"/>
          <p:nvPr/>
        </p:nvSpPr>
        <p:spPr>
          <a:xfrm>
            <a:off x="4355976" y="4109996"/>
            <a:ext cx="20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番でおつなぎしました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7C393BC-A984-D847-843C-04898844103B}"/>
              </a:ext>
            </a:extLst>
          </p:cNvPr>
          <p:cNvSpPr txBox="1"/>
          <p:nvPr/>
        </p:nvSpPr>
        <p:spPr>
          <a:xfrm>
            <a:off x="6732240" y="5118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5869632-29DB-D040-81F3-9D06088D0CEC}"/>
              </a:ext>
            </a:extLst>
          </p:cNvPr>
          <p:cNvSpPr txBox="1"/>
          <p:nvPr/>
        </p:nvSpPr>
        <p:spPr>
          <a:xfrm>
            <a:off x="2051720" y="59492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内線番号</a:t>
            </a:r>
            <a:r>
              <a:rPr lang="en-US" altLang="ja-JP" sz="1600" dirty="0"/>
              <a:t>14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2F368CC1-7EC8-2240-8390-6F063B717E21}"/>
              </a:ext>
            </a:extLst>
          </p:cNvPr>
          <p:cNvCxnSpPr>
            <a:stCxn id="57" idx="1"/>
            <a:endCxn id="59" idx="3"/>
          </p:cNvCxnSpPr>
          <p:nvPr/>
        </p:nvCxnSpPr>
        <p:spPr>
          <a:xfrm flipH="1">
            <a:off x="4799724" y="6276086"/>
            <a:ext cx="22925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707D15B-E3E9-E041-8E0D-ED22673F6782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314093" y="6276086"/>
            <a:ext cx="25378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4682CC0-FE49-7D41-9FCA-89402F3142F0}"/>
              </a:ext>
            </a:extLst>
          </p:cNvPr>
          <p:cNvSpPr txBox="1"/>
          <p:nvPr/>
        </p:nvSpPr>
        <p:spPr>
          <a:xfrm>
            <a:off x="1763688" y="630932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(</a:t>
            </a:r>
            <a:r>
              <a:rPr kumimoji="1" lang="ja-JP" altLang="en-US" sz="1100" dirty="0"/>
              <a:t>ファイルディスクリプタ</a:t>
            </a:r>
            <a:r>
              <a:rPr kumimoji="1" lang="en-US" altLang="ja-JP" sz="1100" dirty="0"/>
              <a:t>)</a:t>
            </a:r>
            <a:endParaRPr lang="en-US" altLang="ja-JP" sz="11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D9E363D-7D67-1E42-B2C1-D2780A2AE7C8}"/>
              </a:ext>
            </a:extLst>
          </p:cNvPr>
          <p:cNvSpPr txBox="1"/>
          <p:nvPr/>
        </p:nvSpPr>
        <p:spPr>
          <a:xfrm>
            <a:off x="251520" y="10527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ファイルを開く：ファイルの場所を問い合わせて、回線をつなぐ</a:t>
            </a:r>
            <a:endParaRPr kumimoji="1" lang="en-US" altLang="ja-JP"/>
          </a:p>
          <a:p>
            <a:r>
              <a:rPr lang="ja-JP" altLang="en-US"/>
              <a:t>ファイルを閉じる：回線を切る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3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D8D019-4F6C-6B49-A239-B3C3017E9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でのファイルオープン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3B4E86-7BA7-8F48-9923-A71A39FA630D}"/>
              </a:ext>
            </a:extLst>
          </p:cNvPr>
          <p:cNvSpPr txBox="1"/>
          <p:nvPr/>
        </p:nvSpPr>
        <p:spPr>
          <a:xfrm>
            <a:off x="323528" y="126876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でファイルを開くには</a:t>
            </a:r>
            <a:r>
              <a:rPr kumimoji="1" lang="en-US" altLang="ja-JP"/>
              <a:t>open</a:t>
            </a:r>
            <a:r>
              <a:rPr kumimoji="1" lang="ja-JP" altLang="en-US"/>
              <a:t>関数を用いる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E1F44A-B6F7-0841-85FF-BCFB3CFF4803}"/>
              </a:ext>
            </a:extLst>
          </p:cNvPr>
          <p:cNvSpPr/>
          <p:nvPr/>
        </p:nvSpPr>
        <p:spPr>
          <a:xfrm>
            <a:off x="539552" y="4869160"/>
            <a:ext cx="820891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  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"rt"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テキストモードかつ書き込み用に開く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テキストモードかつ追記用に開く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DB8B3-CB3B-C247-85AF-ED0692EB269A}"/>
              </a:ext>
            </a:extLst>
          </p:cNvPr>
          <p:cNvSpPr txBox="1"/>
          <p:nvPr/>
        </p:nvSpPr>
        <p:spPr>
          <a:xfrm>
            <a:off x="1547664" y="1772816"/>
            <a:ext cx="596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open(</a:t>
            </a:r>
            <a:r>
              <a:rPr kumimoji="1" lang="ja-JP" altLang="en-US" sz="3200">
                <a:solidFill>
                  <a:srgbClr val="011893"/>
                </a:solidFill>
              </a:rPr>
              <a:t>ファイル名</a:t>
            </a:r>
            <a:r>
              <a:rPr kumimoji="1" lang="en-US" altLang="ja-JP" sz="3200"/>
              <a:t>, 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モード文字列</a:t>
            </a:r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CCA584-2703-7741-8A7C-BA2DC6A27BED}"/>
              </a:ext>
            </a:extLst>
          </p:cNvPr>
          <p:cNvSpPr txBox="1"/>
          <p:nvPr/>
        </p:nvSpPr>
        <p:spPr>
          <a:xfrm>
            <a:off x="467544" y="26369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モード文字列</a:t>
            </a:r>
            <a:r>
              <a:rPr kumimoji="1" lang="en-US" altLang="ja-JP"/>
              <a:t> (</a:t>
            </a:r>
            <a:r>
              <a:rPr kumimoji="1" lang="ja-JP" altLang="en-US"/>
              <a:t>以下の組み合わせ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6247E3-8B35-B540-88E4-1E193ECDDD74}"/>
              </a:ext>
            </a:extLst>
          </p:cNvPr>
          <p:cNvSpPr/>
          <p:nvPr/>
        </p:nvSpPr>
        <p:spPr>
          <a:xfrm>
            <a:off x="1043608" y="3068960"/>
            <a:ext cx="4464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'r'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読み込み用に開く(デフォルト)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'w'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書き込み用に開く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'a'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追記用に開く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't'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テキストモード(デフォルト)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'b'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バイナリモード</a:t>
            </a:r>
          </a:p>
        </p:txBody>
      </p:sp>
    </p:spTree>
    <p:extLst>
      <p:ext uri="{BB962C8B-B14F-4D97-AF65-F5344CB8AC3E}">
        <p14:creationId xmlns:p14="http://schemas.microsoft.com/office/powerpoint/2010/main" val="247564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D1210A-6B1C-8B44-80C2-5CDF0397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テキストファイルの読み込み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68F3F3-6F8E-CE40-8594-E7DCBD767D07}"/>
              </a:ext>
            </a:extLst>
          </p:cNvPr>
          <p:cNvSpPr/>
          <p:nvPr/>
        </p:nvSpPr>
        <p:spPr>
          <a:xfrm>
            <a:off x="1403648" y="2420888"/>
            <a:ext cx="4572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9479C7-0A9F-EE42-9586-BDD671530318}"/>
              </a:ext>
            </a:extLst>
          </p:cNvPr>
          <p:cNvSpPr txBox="1"/>
          <p:nvPr/>
        </p:nvSpPr>
        <p:spPr>
          <a:xfrm>
            <a:off x="395536" y="1124744"/>
            <a:ext cx="743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ファイルを読み込む方法はいくつかある</a:t>
            </a:r>
            <a:r>
              <a:rPr lang="ja-JP" altLang="en-US" sz="2800"/>
              <a:t>が</a:t>
            </a:r>
            <a:endParaRPr lang="en-US" altLang="ja-JP" sz="2800"/>
          </a:p>
          <a:p>
            <a:r>
              <a:rPr lang="ja-JP" altLang="en-US" sz="2800"/>
              <a:t>ファイルオブジェクトに</a:t>
            </a:r>
            <a:r>
              <a:rPr lang="en-US" altLang="ja-JP" sz="2800"/>
              <a:t>for</a:t>
            </a:r>
            <a:r>
              <a:rPr lang="ja-JP" altLang="en-US" sz="2800"/>
              <a:t>文を回すのが簡単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9F81DA-40CF-0945-B1A9-554B6367C412}"/>
              </a:ext>
            </a:extLst>
          </p:cNvPr>
          <p:cNvSpPr txBox="1"/>
          <p:nvPr/>
        </p:nvSpPr>
        <p:spPr>
          <a:xfrm>
            <a:off x="467544" y="4221088"/>
            <a:ext cx="751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line</a:t>
            </a:r>
            <a:r>
              <a:rPr kumimoji="1" lang="ja-JP" altLang="en-US" sz="2800"/>
              <a:t>に一行ずつファイルの内容が渡されてくる</a:t>
            </a:r>
          </a:p>
        </p:txBody>
      </p:sp>
    </p:spTree>
    <p:extLst>
      <p:ext uri="{BB962C8B-B14F-4D97-AF65-F5344CB8AC3E}">
        <p14:creationId xmlns:p14="http://schemas.microsoft.com/office/powerpoint/2010/main" val="3023708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B566ED-BB1E-7B46-B6F6-39584EC2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ファイルのクローズと</a:t>
            </a:r>
            <a:r>
              <a:rPr kumimoji="1" lang="en-US" altLang="ja-JP"/>
              <a:t>with</a:t>
            </a:r>
            <a:r>
              <a:rPr kumimoji="1" lang="ja-JP" altLang="en-US"/>
              <a:t>構文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E5E91-A2AB-D44C-B213-6C261FE9866E}"/>
              </a:ext>
            </a:extLst>
          </p:cNvPr>
          <p:cNvSpPr/>
          <p:nvPr/>
        </p:nvSpPr>
        <p:spPr>
          <a:xfrm>
            <a:off x="611560" y="1844824"/>
            <a:ext cx="655272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ファイルを開く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f.close()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ファイルを閉じる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AFDD2A-A61E-3F42-8045-23BD91DAF4E9}"/>
              </a:ext>
            </a:extLst>
          </p:cNvPr>
          <p:cNvSpPr txBox="1"/>
          <p:nvPr/>
        </p:nvSpPr>
        <p:spPr>
          <a:xfrm>
            <a:off x="251520" y="1196752"/>
            <a:ext cx="760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open</a:t>
            </a:r>
            <a:r>
              <a:rPr lang="ja-JP" altLang="en-US" sz="2400"/>
              <a:t>で開いたファイルは、</a:t>
            </a:r>
            <a:r>
              <a:rPr lang="en-US" altLang="ja-JP" sz="2400"/>
              <a:t>close</a:t>
            </a:r>
            <a:r>
              <a:rPr lang="ja-JP" altLang="en-US" sz="2400"/>
              <a:t>で閉じることができる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2CB59-1C64-E04F-BB32-0BADC40BEA94}"/>
              </a:ext>
            </a:extLst>
          </p:cNvPr>
          <p:cNvSpPr txBox="1"/>
          <p:nvPr/>
        </p:nvSpPr>
        <p:spPr>
          <a:xfrm>
            <a:off x="1223120" y="5085184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/>
              <a:t>※ </a:t>
            </a:r>
            <a:r>
              <a:rPr lang="ja-JP" altLang="en-US" sz="1600"/>
              <a:t>閉じ忘れてもプログラム終了時に閉じてくれるが、マメに閉じることが望ましい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FC02B-6B44-BC48-8E07-7443B71C91E6}"/>
              </a:ext>
            </a:extLst>
          </p:cNvPr>
          <p:cNvSpPr txBox="1"/>
          <p:nvPr/>
        </p:nvSpPr>
        <p:spPr>
          <a:xfrm>
            <a:off x="323528" y="3212976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with</a:t>
            </a:r>
            <a:r>
              <a:rPr lang="ja-JP" altLang="en-US" sz="2400"/>
              <a:t>構文を使うと、</a:t>
            </a:r>
            <a:r>
              <a:rPr lang="en-US" altLang="ja-JP" sz="2400"/>
              <a:t>with</a:t>
            </a:r>
            <a:r>
              <a:rPr lang="ja-JP" altLang="en-US" sz="2400"/>
              <a:t>ブロックを抜ける際に自動で閉じる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CFFF2C-B0D1-964D-91F0-65845210D48A}"/>
              </a:ext>
            </a:extLst>
          </p:cNvPr>
          <p:cNvSpPr/>
          <p:nvPr/>
        </p:nvSpPr>
        <p:spPr>
          <a:xfrm>
            <a:off x="683568" y="378904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853662-80B4-8441-AF2C-CCA37DC3C8F7}"/>
              </a:ext>
            </a:extLst>
          </p:cNvPr>
          <p:cNvSpPr txBox="1"/>
          <p:nvPr/>
        </p:nvSpPr>
        <p:spPr>
          <a:xfrm>
            <a:off x="323528" y="5805264"/>
            <a:ext cx="858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with</a:t>
            </a:r>
            <a:r>
              <a:rPr kumimoji="1" lang="ja-JP" altLang="en-US" sz="2000"/>
              <a:t>構文はファイル操作だけでなく「後片付け」が必要なものに使われる</a:t>
            </a:r>
          </a:p>
        </p:txBody>
      </p:sp>
    </p:spTree>
    <p:extLst>
      <p:ext uri="{BB962C8B-B14F-4D97-AF65-F5344CB8AC3E}">
        <p14:creationId xmlns:p14="http://schemas.microsoft.com/office/powerpoint/2010/main" val="148048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CF0AEE-3ACB-0E47-BA52-304A9BFC7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ファイルの扱い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9F8C3D-9671-984F-BA2B-753AE13F092D}"/>
              </a:ext>
            </a:extLst>
          </p:cNvPr>
          <p:cNvSpPr txBox="1"/>
          <p:nvPr/>
        </p:nvSpPr>
        <p:spPr>
          <a:xfrm>
            <a:off x="179512" y="8367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CSV</a:t>
            </a:r>
            <a:r>
              <a:rPr kumimoji="1" lang="ja-JP" altLang="en-US" sz="3600"/>
              <a:t>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8C867-0605-EE47-884B-2D2AECEECE49}"/>
              </a:ext>
            </a:extLst>
          </p:cNvPr>
          <p:cNvSpPr txBox="1"/>
          <p:nvPr/>
        </p:nvSpPr>
        <p:spPr>
          <a:xfrm>
            <a:off x="611560" y="1556792"/>
            <a:ext cx="780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Comma-separated Values</a:t>
            </a:r>
            <a:r>
              <a:rPr kumimoji="1" lang="ja-JP" altLang="en-US" sz="2800"/>
              <a:t>の略</a:t>
            </a:r>
            <a:endParaRPr kumimoji="1" lang="en-US" altLang="ja-JP" sz="2800"/>
          </a:p>
          <a:p>
            <a:r>
              <a:rPr lang="ja-JP" altLang="en-US" sz="2800"/>
              <a:t>コンマ「</a:t>
            </a:r>
            <a:r>
              <a:rPr lang="en-US" altLang="ja-JP" sz="2800"/>
              <a:t>,</a:t>
            </a:r>
            <a:r>
              <a:rPr lang="ja-JP" altLang="en-US" sz="2800"/>
              <a:t>」で値が区切られたテキストファイル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C13B98-1866-5347-825D-C3E24B766BE1}"/>
              </a:ext>
            </a:extLst>
          </p:cNvPr>
          <p:cNvSpPr txBox="1"/>
          <p:nvPr/>
        </p:nvSpPr>
        <p:spPr>
          <a:xfrm>
            <a:off x="539552" y="5805264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タブ文字で区切られたファイルも</a:t>
            </a:r>
            <a:r>
              <a:rPr kumimoji="1" lang="en-US" altLang="ja-JP" sz="2800"/>
              <a:t>CSV</a:t>
            </a:r>
            <a:r>
              <a:rPr kumimoji="1" lang="ja-JP" altLang="en-US" sz="2800"/>
              <a:t>と呼ばれる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EC8B56-A59E-584C-9DE7-F68ABA72AEED}"/>
              </a:ext>
            </a:extLst>
          </p:cNvPr>
          <p:cNvSpPr txBox="1"/>
          <p:nvPr/>
        </p:nvSpPr>
        <p:spPr>
          <a:xfrm>
            <a:off x="2627784" y="2636912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2521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2C2E83-2FA5-8C45-9593-A139F13D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EAE50-1675-4341-971D-514786A51AA0}"/>
              </a:ext>
            </a:extLst>
          </p:cNvPr>
          <p:cNvSpPr txBox="1"/>
          <p:nvPr/>
        </p:nvSpPr>
        <p:spPr>
          <a:xfrm>
            <a:off x="971600" y="2924944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164E9F-9BAC-4841-B17E-CC5636B73A92}"/>
              </a:ext>
            </a:extLst>
          </p:cNvPr>
          <p:cNvSpPr/>
          <p:nvPr/>
        </p:nvSpPr>
        <p:spPr>
          <a:xfrm>
            <a:off x="971600" y="162880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"data.csv"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a = line.split(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5E917-A0C8-FC40-99F6-5F6C4004A7CF}"/>
              </a:ext>
            </a:extLst>
          </p:cNvPr>
          <p:cNvSpPr txBox="1"/>
          <p:nvPr/>
        </p:nvSpPr>
        <p:spPr>
          <a:xfrm>
            <a:off x="179512" y="1052736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コンマ区切りを「バラす」のには</a:t>
            </a:r>
            <a:r>
              <a:rPr kumimoji="1" lang="en-US" altLang="ja-JP"/>
              <a:t>split</a:t>
            </a:r>
            <a:r>
              <a:rPr kumimoji="1" lang="ja-JP" altLang="en-US"/>
              <a:t>を使う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C574AC-4A32-D048-A37A-9CEAEE53B568}"/>
              </a:ext>
            </a:extLst>
          </p:cNvPr>
          <p:cNvSpPr/>
          <p:nvPr/>
        </p:nvSpPr>
        <p:spPr>
          <a:xfrm>
            <a:off x="1043608" y="3861048"/>
            <a:ext cx="237626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DB6CF4E-68C3-1849-8F73-C273C08E0CA4}"/>
              </a:ext>
            </a:extLst>
          </p:cNvPr>
          <p:cNvCxnSpPr/>
          <p:nvPr/>
        </p:nvCxnSpPr>
        <p:spPr>
          <a:xfrm>
            <a:off x="3419872" y="4077072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6B3A5A-4470-2D4B-B528-708E02099949}"/>
              </a:ext>
            </a:extLst>
          </p:cNvPr>
          <p:cNvSpPr txBox="1"/>
          <p:nvPr/>
        </p:nvSpPr>
        <p:spPr>
          <a:xfrm>
            <a:off x="4860032" y="378904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480552-AEA4-1646-A64A-C906A7DBA119}"/>
              </a:ext>
            </a:extLst>
          </p:cNvPr>
          <p:cNvSpPr txBox="1"/>
          <p:nvPr/>
        </p:nvSpPr>
        <p:spPr>
          <a:xfrm>
            <a:off x="971600" y="5805264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line.split(",")</a:t>
            </a:r>
            <a:endParaRPr kumimoji="1" lang="ja-JP" altLang="en-US" sz="32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3A25BB-00A8-EC4D-B788-AC170120C8F4}"/>
              </a:ext>
            </a:extLst>
          </p:cNvPr>
          <p:cNvSpPr/>
          <p:nvPr/>
        </p:nvSpPr>
        <p:spPr>
          <a:xfrm>
            <a:off x="3779912" y="5805264"/>
            <a:ext cx="5057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effectLst/>
                <a:latin typeface="Monaco" pitchFamily="2" charset="0"/>
              </a:rPr>
              <a:t>['2', '</a:t>
            </a:r>
            <a:r>
              <a:rPr lang="ja-JP" altLang="en-US" sz="2800">
                <a:effectLst/>
                <a:latin typeface="Monaco" pitchFamily="2" charset="0"/>
              </a:rPr>
              <a:t>成績花子</a:t>
            </a:r>
            <a:r>
              <a:rPr lang="en-US" altLang="ja-JP" sz="2800">
                <a:effectLst/>
                <a:latin typeface="Monaco" pitchFamily="2" charset="0"/>
              </a:rPr>
              <a:t>', '</a:t>
            </a:r>
            <a:r>
              <a:rPr lang="en" altLang="ja-JP" sz="2800">
                <a:effectLst/>
                <a:latin typeface="Monaco" pitchFamily="2" charset="0"/>
              </a:rPr>
              <a:t>B\n']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37BC08CF-458F-B741-A7AE-C573A698B9B8}"/>
              </a:ext>
            </a:extLst>
          </p:cNvPr>
          <p:cNvSpPr/>
          <p:nvPr/>
        </p:nvSpPr>
        <p:spPr>
          <a:xfrm rot="16200000">
            <a:off x="3200533" y="5880587"/>
            <a:ext cx="412260" cy="4056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8B4612-82D1-4A4B-B7F4-3E401B1B8F9E}"/>
              </a:ext>
            </a:extLst>
          </p:cNvPr>
          <p:cNvSpPr txBox="1"/>
          <p:nvPr/>
        </p:nvSpPr>
        <p:spPr>
          <a:xfrm>
            <a:off x="6158681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改行が含まれることに注意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FEEFD6-BA60-934C-B176-65B274A3B8E7}"/>
              </a:ext>
            </a:extLst>
          </p:cNvPr>
          <p:cNvCxnSpPr>
            <a:cxnSpLocks/>
          </p:cNvCxnSpPr>
          <p:nvPr/>
        </p:nvCxnSpPr>
        <p:spPr>
          <a:xfrm>
            <a:off x="8100392" y="5373216"/>
            <a:ext cx="1" cy="422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44CE44-CEF5-994B-9A80-81B2B3B0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1:</a:t>
            </a:r>
            <a:r>
              <a:rPr kumimoji="1" lang="ja-JP" altLang="en-US"/>
              <a:t>人口地図の作成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E131A-FD75-9748-B830-7AA708204584}"/>
              </a:ext>
            </a:extLst>
          </p:cNvPr>
          <p:cNvSpPr txBox="1"/>
          <p:nvPr/>
        </p:nvSpPr>
        <p:spPr>
          <a:xfrm>
            <a:off x="251520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どこにどれだけ人が住んでいるかを可視化したい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A564B-C949-2A4B-B97E-4E602090FFC6}"/>
              </a:ext>
            </a:extLst>
          </p:cNvPr>
          <p:cNvGrpSpPr/>
          <p:nvPr/>
        </p:nvGrpSpPr>
        <p:grpSpPr>
          <a:xfrm>
            <a:off x="2627784" y="1988840"/>
            <a:ext cx="3240360" cy="3240360"/>
            <a:chOff x="2555776" y="1628800"/>
            <a:chExt cx="2710160" cy="271016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6843ECA-1D89-9C44-B34D-0F3794A9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628800"/>
              <a:ext cx="2710160" cy="2710160"/>
            </a:xfrm>
            <a:prstGeom prst="rect">
              <a:avLst/>
            </a:prstGeom>
          </p:spPr>
        </p:pic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B954E7C-3ACE-A847-87F5-08777709F636}"/>
                </a:ext>
              </a:extLst>
            </p:cNvPr>
            <p:cNvSpPr/>
            <p:nvPr/>
          </p:nvSpPr>
          <p:spPr>
            <a:xfrm>
              <a:off x="4355976" y="321297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FA0FDE8-0773-EB40-A5C1-B62DCC032CED}"/>
                </a:ext>
              </a:extLst>
            </p:cNvPr>
            <p:cNvSpPr/>
            <p:nvPr/>
          </p:nvSpPr>
          <p:spPr>
            <a:xfrm>
              <a:off x="3707904" y="328498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4E26F04-3210-E645-A3D3-FDA13FEAF272}"/>
                </a:ext>
              </a:extLst>
            </p:cNvPr>
            <p:cNvSpPr/>
            <p:nvPr/>
          </p:nvSpPr>
          <p:spPr>
            <a:xfrm>
              <a:off x="4499992" y="278092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1311C23-1798-874B-B90D-FF3E692C90CD}"/>
                </a:ext>
              </a:extLst>
            </p:cNvPr>
            <p:cNvSpPr/>
            <p:nvPr/>
          </p:nvSpPr>
          <p:spPr>
            <a:xfrm>
              <a:off x="4283968" y="21328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6AE2572-60E4-F340-9215-9B2382E1D54E}"/>
                </a:ext>
              </a:extLst>
            </p:cNvPr>
            <p:cNvSpPr/>
            <p:nvPr/>
          </p:nvSpPr>
          <p:spPr>
            <a:xfrm>
              <a:off x="2915816" y="3501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0EA96A-639D-7845-81A2-7EAABE2E427F}"/>
                </a:ext>
              </a:extLst>
            </p:cNvPr>
            <p:cNvSpPr/>
            <p:nvPr/>
          </p:nvSpPr>
          <p:spPr>
            <a:xfrm>
              <a:off x="4067944" y="335699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C6B063-20ED-064C-904F-679251A71221}"/>
              </a:ext>
            </a:extLst>
          </p:cNvPr>
          <p:cNvSpPr txBox="1"/>
          <p:nvPr/>
        </p:nvSpPr>
        <p:spPr>
          <a:xfrm>
            <a:off x="683568" y="5445224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必要な情報の形は「経度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緯度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人口」</a:t>
            </a:r>
            <a:endParaRPr kumimoji="1" lang="en-US" altLang="ja-JP" sz="2800"/>
          </a:p>
          <a:p>
            <a:r>
              <a:rPr lang="ja-JP" altLang="en-US" sz="2800"/>
              <a:t>手に入るのは「人口データ」「位置データ」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2126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562A515-835C-DC42-966C-3414FB542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36700F-9550-6148-BA0A-54831CAE96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237236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B9E725-72E2-1D4B-82C9-69415BD6B133}"/>
              </a:ext>
            </a:extLst>
          </p:cNvPr>
          <p:cNvSpPr txBox="1"/>
          <p:nvPr/>
        </p:nvSpPr>
        <p:spPr>
          <a:xfrm>
            <a:off x="2397760" y="164592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夏目漱石：坊っちゃん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4819DB-18E2-0443-B47C-A29F11BF6AD9}"/>
              </a:ext>
            </a:extLst>
          </p:cNvPr>
          <p:cNvSpPr txBox="1"/>
          <p:nvPr/>
        </p:nvSpPr>
        <p:spPr>
          <a:xfrm>
            <a:off x="2773680" y="58623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寸評：「シャツ」の存在感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172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EA4844-7239-304E-AF3A-1FADA5CC3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：人口地図の作成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834FE2-4F0B-074C-AE9F-10ACC02C1DDA}"/>
              </a:ext>
            </a:extLst>
          </p:cNvPr>
          <p:cNvSpPr txBox="1"/>
          <p:nvPr/>
        </p:nvSpPr>
        <p:spPr>
          <a:xfrm>
            <a:off x="2915816" y="1052736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我々が持っている情報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1210C2-72C5-C643-B61F-9F2FD89EB4E6}"/>
              </a:ext>
            </a:extLst>
          </p:cNvPr>
          <p:cNvSpPr/>
          <p:nvPr/>
        </p:nvSpPr>
        <p:spPr>
          <a:xfrm>
            <a:off x="467544" y="2204864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FF7327-C2DB-4240-A0DC-2370D694C6EA}"/>
              </a:ext>
            </a:extLst>
          </p:cNvPr>
          <p:cNvSpPr/>
          <p:nvPr/>
        </p:nvSpPr>
        <p:spPr>
          <a:xfrm>
            <a:off x="683568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52241-C4DF-E648-87BD-289E85D6C8B0}"/>
              </a:ext>
            </a:extLst>
          </p:cNvPr>
          <p:cNvSpPr/>
          <p:nvPr/>
        </p:nvSpPr>
        <p:spPr>
          <a:xfrm>
            <a:off x="5148064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市区町村の位置データ</a:t>
            </a:r>
            <a:endParaRPr lang="en-US" altLang="ja-JP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CF3613-727A-2E41-A5E7-7B386AD0F1F5}"/>
              </a:ext>
            </a:extLst>
          </p:cNvPr>
          <p:cNvSpPr/>
          <p:nvPr/>
        </p:nvSpPr>
        <p:spPr>
          <a:xfrm>
            <a:off x="4355976" y="220486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B7B984-F110-FB4E-9867-54C05ADC598D}"/>
              </a:ext>
            </a:extLst>
          </p:cNvPr>
          <p:cNvSpPr txBox="1"/>
          <p:nvPr/>
        </p:nvSpPr>
        <p:spPr>
          <a:xfrm>
            <a:off x="3131840" y="4869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我々が欲しい情報</a:t>
            </a:r>
            <a:endParaRPr kumimoji="1" lang="en-US" altLang="ja-JP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10DF2D-81C1-BE42-96D9-0F452C643074}"/>
              </a:ext>
            </a:extLst>
          </p:cNvPr>
          <p:cNvSpPr/>
          <p:nvPr/>
        </p:nvSpPr>
        <p:spPr>
          <a:xfrm>
            <a:off x="2267744" y="5373216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141.354374,43.061972,1884939</a:t>
            </a:r>
          </a:p>
          <a:p>
            <a:r>
              <a:rPr lang="en-US" altLang="ja-JP">
                <a:effectLst/>
                <a:latin typeface="Monaco" pitchFamily="2" charset="0"/>
              </a:rPr>
              <a:t>140.729108,41.768712,284910</a:t>
            </a:r>
          </a:p>
          <a:p>
            <a:r>
              <a:rPr lang="en-US" altLang="ja-JP">
                <a:effectLst/>
                <a:latin typeface="Monaco" pitchFamily="2" charset="0"/>
              </a:rPr>
              <a:t>140.994605,43.190752,135500</a:t>
            </a:r>
          </a:p>
          <a:p>
            <a:r>
              <a:rPr lang="en-US" altLang="ja-JP">
                <a:latin typeface="Monaco" pitchFamily="2" charset="0"/>
              </a:rPr>
              <a:t>...</a:t>
            </a:r>
            <a:endParaRPr lang="en-US" altLang="ja-JP">
              <a:effectLst/>
              <a:latin typeface="Monaco" pitchFamily="2" charset="0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78480A14-D3BA-8042-B71D-4497052DA582}"/>
              </a:ext>
            </a:extLst>
          </p:cNvPr>
          <p:cNvSpPr/>
          <p:nvPr/>
        </p:nvSpPr>
        <p:spPr>
          <a:xfrm rot="18900000">
            <a:off x="2999505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EFB2351A-5FEF-AA45-A33E-BD45232B9A21}"/>
              </a:ext>
            </a:extLst>
          </p:cNvPr>
          <p:cNvSpPr/>
          <p:nvPr/>
        </p:nvSpPr>
        <p:spPr>
          <a:xfrm rot="2700000">
            <a:off x="5879824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59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86D233-4892-674C-99A6-EBE1504C4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E670583-91FA-094D-89A4-397C6E78BE0F}"/>
              </a:ext>
            </a:extLst>
          </p:cNvPr>
          <p:cNvSpPr/>
          <p:nvPr/>
        </p:nvSpPr>
        <p:spPr>
          <a:xfrm>
            <a:off x="467544" y="191683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3E0B82-2530-A343-B621-5A1D92BB7CD0}"/>
              </a:ext>
            </a:extLst>
          </p:cNvPr>
          <p:cNvSpPr/>
          <p:nvPr/>
        </p:nvSpPr>
        <p:spPr>
          <a:xfrm>
            <a:off x="4355976" y="1916832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06E165B-A058-4443-8722-BFCF37ADB8AF}"/>
              </a:ext>
            </a:extLst>
          </p:cNvPr>
          <p:cNvSpPr/>
          <p:nvPr/>
        </p:nvSpPr>
        <p:spPr>
          <a:xfrm>
            <a:off x="539552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01DD28C-5317-5E40-8BF9-C927681725E7}"/>
              </a:ext>
            </a:extLst>
          </p:cNvPr>
          <p:cNvSpPr/>
          <p:nvPr/>
        </p:nvSpPr>
        <p:spPr>
          <a:xfrm>
            <a:off x="4427984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968B5A1-73E3-7448-B604-658DB9D4781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2771800" y="260648"/>
            <a:ext cx="12700" cy="3888432"/>
          </a:xfrm>
          <a:prstGeom prst="bentConnector3">
            <a:avLst>
              <a:gd name="adj1" fmla="val 476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CDF11E-3CE4-A642-AF13-8B23FCC4B595}"/>
              </a:ext>
            </a:extLst>
          </p:cNvPr>
          <p:cNvSpPr txBox="1"/>
          <p:nvPr/>
        </p:nvSpPr>
        <p:spPr>
          <a:xfrm>
            <a:off x="1547664" y="119675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都市コード</a:t>
            </a:r>
            <a:r>
              <a:rPr kumimoji="1" lang="en-US" altLang="ja-JP"/>
              <a:t>(CITY CODE)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7EB88B-4BBC-4647-9141-133FB2439921}"/>
              </a:ext>
            </a:extLst>
          </p:cNvPr>
          <p:cNvSpPr txBox="1"/>
          <p:nvPr/>
        </p:nvSpPr>
        <p:spPr>
          <a:xfrm>
            <a:off x="971600" y="4149080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二つのデータには「都市コード」という共通の項目がある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D626DB-303C-1544-907F-7312E0FFAC6D}"/>
              </a:ext>
            </a:extLst>
          </p:cNvPr>
          <p:cNvSpPr txBox="1"/>
          <p:nvPr/>
        </p:nvSpPr>
        <p:spPr>
          <a:xfrm>
            <a:off x="539552" y="5013176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方針：</a:t>
            </a:r>
            <a:endParaRPr kumimoji="1" lang="en-US" altLang="ja-JP" sz="2400"/>
          </a:p>
          <a:p>
            <a:r>
              <a:rPr kumimoji="1" lang="ja-JP" altLang="en-US" sz="2400"/>
              <a:t>・都市コードと人口の対応表を作る</a:t>
            </a:r>
            <a:endParaRPr kumimoji="1" lang="en-US" altLang="ja-JP" sz="2400"/>
          </a:p>
          <a:p>
            <a:r>
              <a:rPr lang="ja-JP" altLang="en-US" sz="2400"/>
              <a:t>・対応表を見ながら座標と人口を対にして出力する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5733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70607C-A0F7-1447-A516-2FF1A6020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37A41DF-44B3-274C-89B5-B617340B7445}"/>
              </a:ext>
            </a:extLst>
          </p:cNvPr>
          <p:cNvSpPr/>
          <p:nvPr/>
        </p:nvSpPr>
        <p:spPr>
          <a:xfrm>
            <a:off x="971600" y="1124744"/>
            <a:ext cx="7416824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d_pop = {}</a:t>
            </a: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"population.csv"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code, _, pop = line.split(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d_pop[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(code)] = 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(pop)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4CF969-62D6-6346-B0AE-7EDCA39D4895}"/>
              </a:ext>
            </a:extLst>
          </p:cNvPr>
          <p:cNvSpPr/>
          <p:nvPr/>
        </p:nvSpPr>
        <p:spPr>
          <a:xfrm>
            <a:off x="395536" y="299695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6FA328-EB4D-1F49-A2F2-FD4716309111}"/>
              </a:ext>
            </a:extLst>
          </p:cNvPr>
          <p:cNvSpPr/>
          <p:nvPr/>
        </p:nvSpPr>
        <p:spPr>
          <a:xfrm>
            <a:off x="5292080" y="3212976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"01102,</a:t>
            </a:r>
            <a:r>
              <a:rPr lang="ja-JP" altLang="en-US"/>
              <a:t>札幌市北区</a:t>
            </a:r>
            <a:r>
              <a:rPr lang="en-US" altLang="ja-JP"/>
              <a:t>,273577"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763923-D317-9744-AE30-AEB2C0473B64}"/>
              </a:ext>
            </a:extLst>
          </p:cNvPr>
          <p:cNvSpPr/>
          <p:nvPr/>
        </p:nvSpPr>
        <p:spPr>
          <a:xfrm>
            <a:off x="467544" y="3284984"/>
            <a:ext cx="26642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28805E-4632-054A-904C-6E901ACDB467}"/>
              </a:ext>
            </a:extLst>
          </p:cNvPr>
          <p:cNvCxnSpPr>
            <a:cxnSpLocks/>
          </p:cNvCxnSpPr>
          <p:nvPr/>
        </p:nvCxnSpPr>
        <p:spPr>
          <a:xfrm>
            <a:off x="3131840" y="3429000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5DB9F8-8BCC-3C48-9813-5B56115888A7}"/>
              </a:ext>
            </a:extLst>
          </p:cNvPr>
          <p:cNvSpPr txBox="1"/>
          <p:nvPr/>
        </p:nvSpPr>
        <p:spPr>
          <a:xfrm>
            <a:off x="4067944" y="292494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EBA336-DB12-5B40-BDA9-926D777A91E0}"/>
              </a:ext>
            </a:extLst>
          </p:cNvPr>
          <p:cNvSpPr/>
          <p:nvPr/>
        </p:nvSpPr>
        <p:spPr>
          <a:xfrm>
            <a:off x="5292080" y="414908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["01102","</a:t>
            </a:r>
            <a:r>
              <a:rPr lang="ja-JP" altLang="en-US"/>
              <a:t>札幌市北区</a:t>
            </a:r>
            <a:r>
              <a:rPr lang="en-US" altLang="ja-JP"/>
              <a:t>","273577"]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45C50E-1360-6F4A-A663-0CF6A96B90B5}"/>
              </a:ext>
            </a:extLst>
          </p:cNvPr>
          <p:cNvCxnSpPr>
            <a:cxnSpLocks/>
          </p:cNvCxnSpPr>
          <p:nvPr/>
        </p:nvCxnSpPr>
        <p:spPr>
          <a:xfrm>
            <a:off x="6732240" y="3573016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F7A564-17D3-C944-89E6-4A973592D03B}"/>
              </a:ext>
            </a:extLst>
          </p:cNvPr>
          <p:cNvSpPr txBox="1"/>
          <p:nvPr/>
        </p:nvSpPr>
        <p:spPr>
          <a:xfrm>
            <a:off x="6876256" y="3501008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A2F1B6-587E-DE4F-B402-F2FCA715C07B}"/>
              </a:ext>
            </a:extLst>
          </p:cNvPr>
          <p:cNvCxnSpPr>
            <a:cxnSpLocks/>
          </p:cNvCxnSpPr>
          <p:nvPr/>
        </p:nvCxnSpPr>
        <p:spPr>
          <a:xfrm>
            <a:off x="7596336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7CC80E8-9184-FB42-B74A-BC0DB9FCD1EE}"/>
              </a:ext>
            </a:extLst>
          </p:cNvPr>
          <p:cNvCxnSpPr>
            <a:cxnSpLocks/>
          </p:cNvCxnSpPr>
          <p:nvPr/>
        </p:nvCxnSpPr>
        <p:spPr>
          <a:xfrm>
            <a:off x="5724128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40FA73-3D37-ED4F-8E0E-509FC8AF9528}"/>
              </a:ext>
            </a:extLst>
          </p:cNvPr>
          <p:cNvSpPr txBox="1"/>
          <p:nvPr/>
        </p:nvSpPr>
        <p:spPr>
          <a:xfrm>
            <a:off x="7380312" y="50131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pop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9F6FF8-27A0-B147-979E-5216E9F92ACE}"/>
              </a:ext>
            </a:extLst>
          </p:cNvPr>
          <p:cNvSpPr txBox="1"/>
          <p:nvPr/>
        </p:nvSpPr>
        <p:spPr>
          <a:xfrm>
            <a:off x="5436096" y="50131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code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FA85B7-7978-F042-B82D-B8C952854ECB}"/>
              </a:ext>
            </a:extLst>
          </p:cNvPr>
          <p:cNvSpPr txBox="1"/>
          <p:nvPr/>
        </p:nvSpPr>
        <p:spPr>
          <a:xfrm>
            <a:off x="611560" y="6309320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行毎に</a:t>
            </a:r>
            <a:r>
              <a:rPr kumimoji="1" lang="en-US" altLang="ja-JP"/>
              <a:t>split</a:t>
            </a:r>
            <a:r>
              <a:rPr kumimoji="1" lang="ja-JP" altLang="en-US"/>
              <a:t>でバラして、都市コードと人口を取得して辞書に突っ込む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3EC02-F5DA-B542-89ED-5F86AE5ACC45}"/>
              </a:ext>
            </a:extLst>
          </p:cNvPr>
          <p:cNvSpPr txBox="1"/>
          <p:nvPr/>
        </p:nvSpPr>
        <p:spPr>
          <a:xfrm>
            <a:off x="5724128" y="573325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d_pop[code] = pop</a:t>
            </a:r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3FABB66-372F-1641-A95B-2655507CB192}"/>
              </a:ext>
            </a:extLst>
          </p:cNvPr>
          <p:cNvSpPr/>
          <p:nvPr/>
        </p:nvSpPr>
        <p:spPr>
          <a:xfrm>
            <a:off x="6516216" y="5373216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8EFD4E-D0EA-F540-9AFC-ED6C00CB8001}"/>
              </a:ext>
            </a:extLst>
          </p:cNvPr>
          <p:cNvSpPr txBox="1"/>
          <p:nvPr/>
        </p:nvSpPr>
        <p:spPr>
          <a:xfrm>
            <a:off x="6444208" y="4437112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470EEBF-7142-DD42-810A-CBED9D35156C}"/>
              </a:ext>
            </a:extLst>
          </p:cNvPr>
          <p:cNvSpPr/>
          <p:nvPr/>
        </p:nvSpPr>
        <p:spPr>
          <a:xfrm>
            <a:off x="683568" y="508518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</p:spTree>
    <p:extLst>
      <p:ext uri="{BB962C8B-B14F-4D97-AF65-F5344CB8AC3E}">
        <p14:creationId xmlns:p14="http://schemas.microsoft.com/office/powerpoint/2010/main" val="1289449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C504F0-29F0-1745-AA77-4C122158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E1DFC5-4FA2-2849-923C-F321447FDF28}"/>
              </a:ext>
            </a:extLst>
          </p:cNvPr>
          <p:cNvSpPr/>
          <p:nvPr/>
        </p:nvSpPr>
        <p:spPr>
          <a:xfrm>
            <a:off x="1979712" y="112474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D2E458E-C219-074E-9DEF-E94351A0C6F1}"/>
              </a:ext>
            </a:extLst>
          </p:cNvPr>
          <p:cNvSpPr/>
          <p:nvPr/>
        </p:nvSpPr>
        <p:spPr>
          <a:xfrm>
            <a:off x="1979712" y="1412776"/>
            <a:ext cx="453650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130F81-F6A4-0F47-AC1A-2A8573E64FAA}"/>
              </a:ext>
            </a:extLst>
          </p:cNvPr>
          <p:cNvSpPr/>
          <p:nvPr/>
        </p:nvSpPr>
        <p:spPr>
          <a:xfrm>
            <a:off x="1835696" y="3429000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"01100,</a:t>
            </a:r>
            <a:r>
              <a:rPr lang="ja-JP" altLang="en-US"/>
              <a:t>札幌市役所</a:t>
            </a:r>
            <a:r>
              <a:rPr lang="en-US" altLang="ja-JP"/>
              <a:t>,43.06197200,141.35437400" </a:t>
            </a:r>
            <a:endParaRPr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714BBCB4-9028-5B47-BBD4-6EE2DA003C56}"/>
              </a:ext>
            </a:extLst>
          </p:cNvPr>
          <p:cNvCxnSpPr>
            <a:stCxn id="4" idx="1"/>
            <a:endCxn id="11" idx="1"/>
          </p:cNvCxnSpPr>
          <p:nvPr/>
        </p:nvCxnSpPr>
        <p:spPr>
          <a:xfrm rot="10800000" flipV="1">
            <a:off x="1835696" y="1556792"/>
            <a:ext cx="144016" cy="2056874"/>
          </a:xfrm>
          <a:prstGeom prst="bentConnector3">
            <a:avLst>
              <a:gd name="adj1" fmla="val 258732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A73A2-4574-FB49-9967-11F1A166EF9D}"/>
              </a:ext>
            </a:extLst>
          </p:cNvPr>
          <p:cNvSpPr txBox="1"/>
          <p:nvPr/>
        </p:nvSpPr>
        <p:spPr>
          <a:xfrm>
            <a:off x="827584" y="2492896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5FEB9E-D15A-9347-AAF0-FB5724C45402}"/>
              </a:ext>
            </a:extLst>
          </p:cNvPr>
          <p:cNvSpPr/>
          <p:nvPr/>
        </p:nvSpPr>
        <p:spPr>
          <a:xfrm>
            <a:off x="1619672" y="443711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["01100","</a:t>
            </a:r>
            <a:r>
              <a:rPr lang="ja-JP" altLang="en-US"/>
              <a:t>札幌市役所</a:t>
            </a:r>
            <a:r>
              <a:rPr lang="en-US" altLang="ja-JP"/>
              <a:t>","43.06197200","141.35437400"]</a:t>
            </a:r>
            <a:endParaRPr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577F532-C98E-8643-AF0E-D2FC9552177E}"/>
              </a:ext>
            </a:extLst>
          </p:cNvPr>
          <p:cNvCxnSpPr/>
          <p:nvPr/>
        </p:nvCxnSpPr>
        <p:spPr>
          <a:xfrm>
            <a:off x="4283968" y="386104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60612C-609E-9A41-981B-85B6F26B9357}"/>
              </a:ext>
            </a:extLst>
          </p:cNvPr>
          <p:cNvSpPr txBox="1"/>
          <p:nvPr/>
        </p:nvSpPr>
        <p:spPr>
          <a:xfrm>
            <a:off x="4427984" y="378904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0E534CE-65CF-F249-BCB9-3C8B7257BF09}"/>
              </a:ext>
            </a:extLst>
          </p:cNvPr>
          <p:cNvCxnSpPr/>
          <p:nvPr/>
        </p:nvCxnSpPr>
        <p:spPr>
          <a:xfrm>
            <a:off x="2195736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E6AD6-A952-BC4E-B428-1E7D52D89369}"/>
              </a:ext>
            </a:extLst>
          </p:cNvPr>
          <p:cNvCxnSpPr/>
          <p:nvPr/>
        </p:nvCxnSpPr>
        <p:spPr>
          <a:xfrm>
            <a:off x="4572000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3FD00F-576B-FA48-8D80-1A159D946E58}"/>
              </a:ext>
            </a:extLst>
          </p:cNvPr>
          <p:cNvCxnSpPr/>
          <p:nvPr/>
        </p:nvCxnSpPr>
        <p:spPr>
          <a:xfrm>
            <a:off x="6084168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B3F6-BF3A-FC40-BEDF-90F9A5D83F58}"/>
              </a:ext>
            </a:extLst>
          </p:cNvPr>
          <p:cNvSpPr txBox="1"/>
          <p:nvPr/>
        </p:nvSpPr>
        <p:spPr>
          <a:xfrm>
            <a:off x="2195736" y="472514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204053-28CD-5C4D-8593-BC3484D2BE10}"/>
              </a:ext>
            </a:extLst>
          </p:cNvPr>
          <p:cNvSpPr txBox="1"/>
          <p:nvPr/>
        </p:nvSpPr>
        <p:spPr>
          <a:xfrm>
            <a:off x="4860032" y="472514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float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27F6B-59C2-4446-879E-CD324D71993B}"/>
              </a:ext>
            </a:extLst>
          </p:cNvPr>
          <p:cNvSpPr txBox="1"/>
          <p:nvPr/>
        </p:nvSpPr>
        <p:spPr>
          <a:xfrm>
            <a:off x="1907704" y="551723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code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E990C65-A161-6749-BCA0-09B2C9A0B44C}"/>
              </a:ext>
            </a:extLst>
          </p:cNvPr>
          <p:cNvSpPr txBox="1"/>
          <p:nvPr/>
        </p:nvSpPr>
        <p:spPr>
          <a:xfrm>
            <a:off x="4427984" y="5517232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y</a:t>
            </a:r>
            <a:endParaRPr kumimoji="1" lang="ja-JP" altLang="en-US" sz="2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D17720-258F-A749-BFBF-8C5374CBD529}"/>
              </a:ext>
            </a:extLst>
          </p:cNvPr>
          <p:cNvSpPr txBox="1"/>
          <p:nvPr/>
        </p:nvSpPr>
        <p:spPr>
          <a:xfrm>
            <a:off x="5940152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x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9A319E-845F-1240-AFEA-ABEE8BF4A6E1}"/>
              </a:ext>
            </a:extLst>
          </p:cNvPr>
          <p:cNvSpPr txBox="1"/>
          <p:nvPr/>
        </p:nvSpPr>
        <p:spPr>
          <a:xfrm>
            <a:off x="4572000" y="6093296"/>
            <a:ext cx="266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x, y, d_pop[code]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6750776-F37E-0649-93F3-41391B0242F5}"/>
              </a:ext>
            </a:extLst>
          </p:cNvPr>
          <p:cNvSpPr txBox="1"/>
          <p:nvPr/>
        </p:nvSpPr>
        <p:spPr>
          <a:xfrm>
            <a:off x="197971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欲しい情報</a:t>
            </a:r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FC3C4A60-3BD9-4B40-A2A3-27572938011A}"/>
              </a:ext>
            </a:extLst>
          </p:cNvPr>
          <p:cNvSpPr/>
          <p:nvPr/>
        </p:nvSpPr>
        <p:spPr>
          <a:xfrm rot="16200000">
            <a:off x="4067944" y="6237312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40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：カラーテレビと平均寿命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057220-3DE9-ED41-8BC0-05AA4A5A5DC9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76EB4DF-EEFB-DF43-A518-F7EEAE6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36599C0-340A-CC47-9CF9-E072E03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11CDEFA-9F83-3D4F-B305-A48589E9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1346E1F-8C36-1D4A-A7DD-2E5F0CD7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07BA0-5064-EA44-BFA5-4391F8CD1EE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FC7337-7004-0A44-8120-95E85DF02B3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CFF44D42-0039-7346-B28E-E4457428C82A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A2C73-667A-0A41-BF33-795A02EF11EF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5C0AB3-1D7B-DA43-A2A4-C11FBEB0C8E6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209E6CA-3EAD-7046-9AD3-AA3BCA4DA2EF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159D88-F455-ED4B-B2A8-4D567784D02A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64D965C-1D32-DB44-9D51-2814EFC68D79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A65FDE-2515-264A-9BD2-924EEFDF9E25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9F76257-D022-2746-91AD-3127016BDFC7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sp>
        <p:nvSpPr>
          <p:cNvPr id="33" name="下矢印 32">
            <a:extLst>
              <a:ext uri="{FF2B5EF4-FFF2-40B4-BE49-F238E27FC236}">
                <a16:creationId xmlns:a16="http://schemas.microsoft.com/office/drawing/2014/main" id="{944828D7-3A64-1A41-8CF1-2E26166C4800}"/>
              </a:ext>
            </a:extLst>
          </p:cNvPr>
          <p:cNvSpPr/>
          <p:nvPr/>
        </p:nvSpPr>
        <p:spPr>
          <a:xfrm rot="18900000">
            <a:off x="2722965" y="4126663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7B503282-013E-6348-AD32-0BC998D554C6}"/>
              </a:ext>
            </a:extLst>
          </p:cNvPr>
          <p:cNvSpPr/>
          <p:nvPr/>
        </p:nvSpPr>
        <p:spPr>
          <a:xfrm rot="2700000">
            <a:off x="5819308" y="4126662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256AD76-1470-AC4D-8417-BA25F37F76AE}"/>
              </a:ext>
            </a:extLst>
          </p:cNvPr>
          <p:cNvCxnSpPr>
            <a:cxnSpLocks/>
          </p:cNvCxnSpPr>
          <p:nvPr/>
        </p:nvCxnSpPr>
        <p:spPr>
          <a:xfrm>
            <a:off x="3275856" y="630932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0F75AB3-133F-5C43-84D5-84D20B0A173C}"/>
              </a:ext>
            </a:extLst>
          </p:cNvPr>
          <p:cNvCxnSpPr>
            <a:cxnSpLocks/>
          </p:cNvCxnSpPr>
          <p:nvPr/>
        </p:nvCxnSpPr>
        <p:spPr>
          <a:xfrm flipV="1">
            <a:off x="3419872" y="4797152"/>
            <a:ext cx="0" cy="1800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A0B0B4C-F207-0348-800E-DD43084E3545}"/>
              </a:ext>
            </a:extLst>
          </p:cNvPr>
          <p:cNvSpPr txBox="1"/>
          <p:nvPr/>
        </p:nvSpPr>
        <p:spPr>
          <a:xfrm>
            <a:off x="3923928" y="63093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テレビの普及率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F8457B9-5380-AC4C-814C-91FF31396BE8}"/>
              </a:ext>
            </a:extLst>
          </p:cNvPr>
          <p:cNvSpPr txBox="1"/>
          <p:nvPr/>
        </p:nvSpPr>
        <p:spPr>
          <a:xfrm>
            <a:off x="2195736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187CBC4C-EF5A-9249-8FD3-15746441D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4869160"/>
            <a:ext cx="99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0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383997C-4018-7C4E-B9C8-B33AEBB72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発展課題：ファイルシステムを見る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59DAB6-887C-4E41-B62F-42D4DF08A7BC}"/>
              </a:ext>
            </a:extLst>
          </p:cNvPr>
          <p:cNvSpPr txBox="1"/>
          <p:nvPr/>
        </p:nvSpPr>
        <p:spPr>
          <a:xfrm>
            <a:off x="611560" y="2132856"/>
            <a:ext cx="764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df</a:t>
            </a:r>
            <a:r>
              <a:rPr kumimoji="1" lang="ja-JP" altLang="en-US" sz="2000"/>
              <a:t>コマンドや</a:t>
            </a:r>
            <a:r>
              <a:rPr kumimoji="1" lang="en-US" altLang="ja-JP" sz="2000"/>
              <a:t>stat</a:t>
            </a:r>
            <a:r>
              <a:rPr kumimoji="1" lang="ja-JP" altLang="en-US" sz="2000"/>
              <a:t>、</a:t>
            </a:r>
            <a:r>
              <a:rPr kumimoji="1" lang="en-US" altLang="ja-JP" sz="2000"/>
              <a:t>ls</a:t>
            </a:r>
            <a:r>
              <a:rPr kumimoji="1" lang="ja-JP" altLang="en-US" sz="2000"/>
              <a:t>コマンドを使って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番号を実際に見てみる</a:t>
            </a:r>
          </a:p>
        </p:txBody>
      </p:sp>
    </p:spTree>
    <p:extLst>
      <p:ext uri="{BB962C8B-B14F-4D97-AF65-F5344CB8AC3E}">
        <p14:creationId xmlns:p14="http://schemas.microsoft.com/office/powerpoint/2010/main" val="348486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B61450-B3EB-0F4C-BCA2-6102A8AF5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9A64E-CB01-774A-ADA6-5C0157D43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08788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C966E-6DE2-3F44-B528-93A340440BEC}"/>
              </a:ext>
            </a:extLst>
          </p:cNvPr>
          <p:cNvSpPr/>
          <p:nvPr/>
        </p:nvSpPr>
        <p:spPr>
          <a:xfrm>
            <a:off x="2469217" y="142569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夏目漱石：こころ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125AE-A33E-3743-BEE1-79B957896B81}"/>
              </a:ext>
            </a:extLst>
          </p:cNvPr>
          <p:cNvSpPr txBox="1"/>
          <p:nvPr/>
        </p:nvSpPr>
        <p:spPr>
          <a:xfrm>
            <a:off x="2824480" y="56489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寸評：呼びかけ言葉が多い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64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D4B444-B2CF-F046-AD40-55A4E25E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羅生門">
            <a:extLst>
              <a:ext uri="{FF2B5EF4-FFF2-40B4-BE49-F238E27FC236}">
                <a16:creationId xmlns:a16="http://schemas.microsoft.com/office/drawing/2014/main" id="{B0E42FF2-AA1F-7244-80E0-BC74F78CD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1367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C20666-6B0B-C54E-B1B6-089E9E49C969}"/>
              </a:ext>
            </a:extLst>
          </p:cNvPr>
          <p:cNvSpPr txBox="1"/>
          <p:nvPr/>
        </p:nvSpPr>
        <p:spPr>
          <a:xfrm>
            <a:off x="314960" y="1432560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芥川竜之介 ：羅生門</a:t>
            </a:r>
          </a:p>
        </p:txBody>
      </p:sp>
      <p:pic>
        <p:nvPicPr>
          <p:cNvPr id="5" name="図 4" descr="kyuuketuki">
            <a:extLst>
              <a:ext uri="{FF2B5EF4-FFF2-40B4-BE49-F238E27FC236}">
                <a16:creationId xmlns:a16="http://schemas.microsoft.com/office/drawing/2014/main" id="{19BBA459-832D-824F-8C92-1BC1676873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875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4CA25-60EB-664A-87F5-AC89C0591B45}"/>
              </a:ext>
            </a:extLst>
          </p:cNvPr>
          <p:cNvSpPr/>
          <p:nvPr/>
        </p:nvSpPr>
        <p:spPr>
          <a:xfrm>
            <a:off x="4680441" y="141553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江戸川乱歩　吸血鬼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0B24CB-365B-6444-9E2D-DFDEF2AFD703}"/>
              </a:ext>
            </a:extLst>
          </p:cNvPr>
          <p:cNvSpPr txBox="1"/>
          <p:nvPr/>
        </p:nvSpPr>
        <p:spPr>
          <a:xfrm>
            <a:off x="2316480" y="555752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寸評：「怖い言葉」が多くて面白い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97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ED56189-7B46-744B-B90A-75D0FC958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B10BD4-CC1C-AB41-9173-5126ACBFC3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238252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E45E28-0B5A-4D45-A36A-656741A8668C}"/>
              </a:ext>
            </a:extLst>
          </p:cNvPr>
          <p:cNvSpPr/>
          <p:nvPr/>
        </p:nvSpPr>
        <p:spPr>
          <a:xfrm>
            <a:off x="1617816" y="1334254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宮沢賢治：「銀河鉄道の夜」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285DB-8C36-8F4C-A571-3E1758D2EDAE}"/>
              </a:ext>
            </a:extLst>
          </p:cNvPr>
          <p:cNvSpPr txBox="1"/>
          <p:nvPr/>
        </p:nvSpPr>
        <p:spPr>
          <a:xfrm>
            <a:off x="1117600" y="579120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寸評：一般名詞を抽出するはずが、固有名詞を拾ってしまっている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8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82B0AD-1150-1B47-AF3A-A6A24661A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課題５　発展">
            <a:extLst>
              <a:ext uri="{FF2B5EF4-FFF2-40B4-BE49-F238E27FC236}">
                <a16:creationId xmlns:a16="http://schemas.microsoft.com/office/drawing/2014/main" id="{4D69437F-86AB-8549-9B38-D0FA41BBF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2335549"/>
            <a:ext cx="3787140" cy="25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0EE4D5-657D-1A46-BA4D-8CAA534297A9}"/>
              </a:ext>
            </a:extLst>
          </p:cNvPr>
          <p:cNvSpPr/>
          <p:nvPr/>
        </p:nvSpPr>
        <p:spPr>
          <a:xfrm>
            <a:off x="2339176" y="15679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宮沢賢治：注文の多い料理店</a:t>
            </a:r>
          </a:p>
        </p:txBody>
      </p:sp>
      <p:pic>
        <p:nvPicPr>
          <p:cNvPr id="5" name="図 4" descr="C:\Users\ub348739\Desktop\ダウンロード (2).png">
            <a:extLst>
              <a:ext uri="{FF2B5EF4-FFF2-40B4-BE49-F238E27FC236}">
                <a16:creationId xmlns:a16="http://schemas.microsoft.com/office/drawing/2014/main" id="{430C42F4-3936-064C-9686-DE9B9B07FE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96160"/>
            <a:ext cx="3787140" cy="252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7E788D-FD93-4A42-87C9-CA90403AF581}"/>
              </a:ext>
            </a:extLst>
          </p:cNvPr>
          <p:cNvSpPr txBox="1"/>
          <p:nvPr/>
        </p:nvSpPr>
        <p:spPr>
          <a:xfrm>
            <a:off x="863600" y="576072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寸評：「内容的に背景は黒の方が良い」と工夫した人がいた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479610-AEDA-3145-A6FB-CD7D8091FBD9}"/>
              </a:ext>
            </a:extLst>
          </p:cNvPr>
          <p:cNvSpPr txBox="1"/>
          <p:nvPr/>
        </p:nvSpPr>
        <p:spPr>
          <a:xfrm>
            <a:off x="6563360" y="525272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「がたがた　がたがた」が良い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B7FA08C-4A28-4F4E-B47B-8D1AA2E4CE88}"/>
              </a:ext>
            </a:extLst>
          </p:cNvPr>
          <p:cNvCxnSpPr>
            <a:cxnSpLocks/>
          </p:cNvCxnSpPr>
          <p:nvPr/>
        </p:nvCxnSpPr>
        <p:spPr>
          <a:xfrm flipV="1">
            <a:off x="7691121" y="4886960"/>
            <a:ext cx="0" cy="3759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2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7F66F2-C413-7940-A848-717A6A6CC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E84707-A09B-3F44-B654-8651DC7EA8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31140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9EF2FE-500A-BD41-A633-CD889FFE3C90}"/>
              </a:ext>
            </a:extLst>
          </p:cNvPr>
          <p:cNvSpPr txBox="1"/>
          <p:nvPr/>
        </p:nvSpPr>
        <p:spPr>
          <a:xfrm>
            <a:off x="1564640" y="1463040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ジョージ・オーウェル：</a:t>
            </a:r>
            <a:r>
              <a:rPr kumimoji="1" lang="en-US" altLang="ja-JP" sz="3200"/>
              <a:t> 1984</a:t>
            </a:r>
            <a:r>
              <a:rPr kumimoji="1" lang="ja-JP" altLang="en-US" sz="3200"/>
              <a:t>年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D7CFBF-9C0B-F44C-BF81-3DEF5E37CBAD}"/>
              </a:ext>
            </a:extLst>
          </p:cNvPr>
          <p:cNvSpPr txBox="1"/>
          <p:nvPr/>
        </p:nvSpPr>
        <p:spPr>
          <a:xfrm>
            <a:off x="2773680" y="58013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寸評：内容が色濃く出ている</a:t>
            </a:r>
          </a:p>
        </p:txBody>
      </p:sp>
    </p:spTree>
    <p:extLst>
      <p:ext uri="{BB962C8B-B14F-4D97-AF65-F5344CB8AC3E}">
        <p14:creationId xmlns:p14="http://schemas.microsoft.com/office/powerpoint/2010/main" val="308152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373150-7AA4-B444-AC2B-4D78241E5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BDF414-A2DF-A64A-801F-10950CA3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722120"/>
            <a:ext cx="6096000" cy="4064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ED8085-F23B-8A40-BD0D-007FEA430B84}"/>
              </a:ext>
            </a:extLst>
          </p:cNvPr>
          <p:cNvSpPr txBox="1"/>
          <p:nvPr/>
        </p:nvSpPr>
        <p:spPr>
          <a:xfrm>
            <a:off x="1727200" y="102616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渡辺の</a:t>
            </a:r>
            <a:r>
              <a:rPr kumimoji="1" lang="en-US" altLang="ja-JP" sz="2800"/>
              <a:t>14</a:t>
            </a:r>
            <a:r>
              <a:rPr kumimoji="1" lang="ja-JP" altLang="en-US" sz="2800"/>
              <a:t>年分の日記のワードクラウド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994F9-3D98-8948-8AD2-11D41FB6CE00}"/>
              </a:ext>
            </a:extLst>
          </p:cNvPr>
          <p:cNvSpPr txBox="1"/>
          <p:nvPr/>
        </p:nvSpPr>
        <p:spPr>
          <a:xfrm>
            <a:off x="1503680" y="612648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寸評：渡辺の</a:t>
            </a:r>
            <a:r>
              <a:rPr kumimoji="1" lang="en-US" altLang="ja-JP"/>
              <a:t>14</a:t>
            </a:r>
            <a:r>
              <a:rPr kumimoji="1" lang="ja-JP" altLang="en-US"/>
              <a:t>年間は「自分」と「論文」との戦いだった</a:t>
            </a:r>
            <a:r>
              <a:rPr kumimoji="1" lang="en-US" altLang="ja-JP"/>
              <a:t>……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23460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3878</TotalTime>
  <Words>1794</Words>
  <Application>Microsoft Macintosh PowerPoint</Application>
  <PresentationFormat>画面に合わせる (4:3)</PresentationFormat>
  <Paragraphs>370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3" baseType="lpstr">
      <vt:lpstr>HGｺﾞｼｯｸE</vt:lpstr>
      <vt:lpstr>MS Gothic</vt:lpstr>
      <vt:lpstr>游ゴシック</vt:lpstr>
      <vt:lpstr>Arial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823</cp:revision>
  <dcterms:created xsi:type="dcterms:W3CDTF">2019-01-02T05:23:01Z</dcterms:created>
  <dcterms:modified xsi:type="dcterms:W3CDTF">2019-11-01T07:58:57Z</dcterms:modified>
</cp:coreProperties>
</file>